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  <p:sldMasterId id="2147483698" r:id="rId5"/>
    <p:sldMasterId id="2147483706" r:id="rId6"/>
    <p:sldMasterId id="2147483716" r:id="rId7"/>
  </p:sldMasterIdLst>
  <p:notesMasterIdLst>
    <p:notesMasterId r:id="rId24"/>
  </p:notesMasterIdLst>
  <p:handoutMasterIdLst>
    <p:handoutMasterId r:id="rId25"/>
  </p:handoutMasterIdLst>
  <p:sldIdLst>
    <p:sldId id="562" r:id="rId8"/>
    <p:sldId id="549" r:id="rId9"/>
    <p:sldId id="612" r:id="rId10"/>
    <p:sldId id="611" r:id="rId11"/>
    <p:sldId id="613" r:id="rId12"/>
    <p:sldId id="602" r:id="rId13"/>
    <p:sldId id="606" r:id="rId14"/>
    <p:sldId id="614" r:id="rId15"/>
    <p:sldId id="615" r:id="rId16"/>
    <p:sldId id="616" r:id="rId17"/>
    <p:sldId id="617" r:id="rId18"/>
    <p:sldId id="618" r:id="rId19"/>
    <p:sldId id="619" r:id="rId20"/>
    <p:sldId id="620" r:id="rId21"/>
    <p:sldId id="621" r:id="rId22"/>
    <p:sldId id="56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  <a:srgbClr val="FF0D6E"/>
    <a:srgbClr val="FB8A69"/>
    <a:srgbClr val="F94E1F"/>
    <a:srgbClr val="001F36"/>
    <a:srgbClr val="0088EE"/>
    <a:srgbClr val="1E4649"/>
    <a:srgbClr val="BBE0E3"/>
    <a:srgbClr val="45686C"/>
    <a:srgbClr val="283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9" dt="2021-03-09T16:54:52.163"/>
    <p1510:client id="{0DD456E7-360D-0886-C4AA-E046EDDECCD7}" v="726" dt="2021-03-10T11:49:20.483"/>
    <p1510:client id="{2104B46B-7F05-14A5-3E76-1DD292BAC16C}" v="160" dt="2021-03-09T17:16:07.593"/>
    <p1510:client id="{63EAD77F-AD3A-4E47-8ED6-5EDEE291F48D}" v="1676" dt="2021-09-12T19:19:18.904"/>
    <p1510:client id="{67387ED7-1355-4F7E-B2BA-0E986E7D10D1}" v="1184" dt="2021-09-12T11:49:43.855"/>
    <p1510:client id="{A8168E78-E92C-08E5-8C38-B6EA6466EBA7}" v="1936" dt="2021-03-09T16:54:28.195"/>
    <p1510:client id="{B84B9262-8BDA-F641-DF51-F00708027D68}" v="1139" dt="2021-03-09T17:15:05.812"/>
    <p1510:client id="{BD0562D6-B684-4B9F-969E-D4D08FDD0742}" v="1637" dt="2021-03-05T13:06:36.582"/>
    <p1510:client id="{D7BC669B-6B45-035C-065E-08F3AE2079D9}" v="1183" dt="2021-03-05T12:24:05.895"/>
    <p1510:client id="{DDF32306-8343-2CD6-0986-D24A373BAB3F}" v="11" dt="2021-03-09T15:38:15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1176" y="540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49711C-DB87-6342-8123-FE7E39EB00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074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9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84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48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3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3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0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5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7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0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subtitle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23861F46-9953-43D2-8E3D-810C4D55B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863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87049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53028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562147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99720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41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Город и год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21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5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32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11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7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  <p:sp>
        <p:nvSpPr>
          <p:cNvPr id="9" name="Номер слайда 4">
            <a:extLst>
              <a:ext uri="{FF2B5EF4-FFF2-40B4-BE49-F238E27FC236}">
                <a16:creationId xmlns:a16="http://schemas.microsoft.com/office/drawing/2014/main" id="{C56D6056-77A6-41FE-9E13-12EA1402C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105FB-4397-4E92-A822-4C02A96B8037}" type="slidenum">
              <a:rPr kumimoji="0" lang="ru-RU" sz="2000" b="0" i="0" u="none" strike="noStrike" kern="1200" cap="none" spc="0" normalizeH="0" baseline="0" noProof="0" smtClean="0">
                <a:ln>
                  <a:noFill/>
                </a:ln>
                <a:solidFill>
                  <a:srgbClr val="0230AC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srgbClr val="0230AC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6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2B432-ACDA-4023-A761-2BAB76577B6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230A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7E4EF-A1BD-40F4-AB7B-04F084DD99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230AC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230AC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24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41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Редактируемый элемент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21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5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008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41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Город и год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21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5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32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11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7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13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7" y="997422"/>
            <a:ext cx="5965439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701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189" indent="0" algn="l">
              <a:buFontTx/>
              <a:buNone/>
              <a:defRPr/>
            </a:lvl2pPr>
            <a:lvl3pPr marL="914377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subtitle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23F08567-14FC-4C45-9E82-0C97077E8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3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Место для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74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85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377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566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754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/>
              <a:t>Контактные данные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9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34F55-2989-4C22-920B-7B47DE95B2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45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DF8F6A-0AEE-46BF-8FF7-76552A993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8975" y="47790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CA10AB-D6DC-47DA-BBBF-C0573C27F36D}" type="slidenum">
              <a:rPr kumimoji="0" lang="ru-RU" sz="1400" b="1" i="0" u="none" strike="noStrike" kern="1200" cap="none" spc="0" normalizeH="0" baseline="0" noProof="0" smtClean="0">
                <a:ln>
                  <a:noFill/>
                </a:ln>
                <a:solidFill>
                  <a:srgbClr val="0230A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1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11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B3D561EE-2ECB-4733-B7D7-1E80C135C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8975" y="47790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CA10AB-D6DC-47DA-BBBF-C0573C27F36D}" type="slidenum">
              <a:rPr kumimoji="0" lang="ru-RU" sz="1400" b="1" i="0" u="none" strike="noStrike" kern="1200" cap="none" spc="0" normalizeH="0" baseline="0" noProof="0" smtClean="0">
                <a:ln>
                  <a:noFill/>
                </a:ln>
                <a:solidFill>
                  <a:srgbClr val="0230A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1" i="0" u="none" strike="noStrike" kern="1200" cap="none" spc="0" normalizeH="0" baseline="0" noProof="0">
              <a:ln>
                <a:noFill/>
              </a:ln>
              <a:solidFill>
                <a:srgbClr val="0230A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8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90469C9-FC9F-404A-BE17-50EA5F916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C7D61CC-AD21-4D8F-8948-577AA787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53D6FC1C-6710-4541-B001-EB6AE7F44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none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4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8243456" cy="405536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558963D0-6968-4EB2-A004-6C00666AA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4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30848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746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28256"/>
            <a:ext cx="8229600" cy="3666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4035FD-C9E6-4C2E-86CD-7DFD5CFF4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  <p:sldLayoutId id="2147483705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2110"/>
            <a:ext cx="8229600" cy="365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235527" y="4405745"/>
            <a:ext cx="1454728" cy="563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7E75E028-3CC0-440A-84C7-5E9965156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baseline="0">
                <a:solidFill>
                  <a:schemeClr val="tx1"/>
                </a:solidFill>
              </a:defRPr>
            </a:lvl1pPr>
          </a:lstStyle>
          <a:p>
            <a:fld id="{C5D4CD52-28D4-43D9-BFC4-329BA5B9DE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title</a:t>
            </a:r>
            <a:r>
              <a:rPr lang="ru-RU"/>
              <a:t> </a:t>
            </a:r>
            <a:r>
              <a:rPr lang="ru-RU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err="1"/>
              <a:t>Click</a:t>
            </a:r>
            <a:r>
              <a:rPr lang="ru-RU"/>
              <a:t> </a:t>
            </a:r>
            <a:r>
              <a:rPr lang="ru-RU" err="1"/>
              <a:t>to</a:t>
            </a:r>
            <a:r>
              <a:rPr lang="ru-RU"/>
              <a:t> </a:t>
            </a:r>
            <a:r>
              <a:rPr lang="ru-RU" err="1"/>
              <a:t>edit</a:t>
            </a:r>
            <a:r>
              <a:rPr lang="ru-RU"/>
              <a:t> </a:t>
            </a:r>
            <a:r>
              <a:rPr lang="ru-RU" err="1"/>
              <a:t>Master</a:t>
            </a:r>
            <a:r>
              <a:rPr lang="ru-RU"/>
              <a:t> </a:t>
            </a:r>
            <a:r>
              <a:rPr lang="ru-RU" err="1"/>
              <a:t>text</a:t>
            </a:r>
            <a:r>
              <a:rPr lang="ru-RU"/>
              <a:t> </a:t>
            </a:r>
            <a:r>
              <a:rPr lang="ru-RU" err="1"/>
              <a:t>styles</a:t>
            </a:r>
            <a:endParaRPr lang="ru-RU"/>
          </a:p>
          <a:p>
            <a:pPr lvl="1"/>
            <a:r>
              <a:rPr lang="ru-RU" err="1"/>
              <a:t>Second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2"/>
            <a:r>
              <a:rPr lang="ru-RU" err="1"/>
              <a:t>Third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3"/>
            <a:r>
              <a:rPr lang="ru-RU" err="1"/>
              <a:t>Fourth</a:t>
            </a:r>
            <a:r>
              <a:rPr lang="ru-RU"/>
              <a:t> </a:t>
            </a:r>
            <a:r>
              <a:rPr lang="ru-RU" err="1"/>
              <a:t>level</a:t>
            </a:r>
            <a:endParaRPr lang="ru-RU"/>
          </a:p>
          <a:p>
            <a:pPr lvl="4"/>
            <a:r>
              <a:rPr lang="ru-RU" err="1"/>
              <a:t>Fifth</a:t>
            </a:r>
            <a:r>
              <a:rPr lang="ru-RU"/>
              <a:t> </a:t>
            </a:r>
            <a:r>
              <a:rPr lang="ru-RU" err="1"/>
              <a:t>level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77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8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54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27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1.emf"/><Relationship Id="rId14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0.e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8.emf"/><Relationship Id="rId18" Type="http://schemas.openxmlformats.org/officeDocument/2006/relationships/oleObject" Target="../embeddings/oleObject16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2.emf"/><Relationship Id="rId7" Type="http://schemas.openxmlformats.org/officeDocument/2006/relationships/image" Target="../media/image15.e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2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6.e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.png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11" Type="http://schemas.openxmlformats.org/officeDocument/2006/relationships/image" Target="../media/image26.e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28.png"/><Relationship Id="rId9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634959"/>
            <a:ext cx="9144000" cy="2030261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>
                <a:solidFill>
                  <a:schemeClr val="bg1"/>
                </a:solidFill>
                <a:cs typeface="Calibri"/>
              </a:rPr>
              <a:t>Методы машинного обучения для анализа геопространственных данных</a:t>
            </a:r>
            <a:br>
              <a:rPr lang="ru-RU" sz="2800" dirty="0">
                <a:solidFill>
                  <a:schemeClr val="bg1"/>
                </a:solidFill>
                <a:cs typeface="Calibri"/>
              </a:rPr>
            </a:br>
            <a:r>
              <a:rPr lang="ru-RU" sz="1800" b="0" dirty="0">
                <a:solidFill>
                  <a:schemeClr val="bg1"/>
                </a:solidFill>
                <a:cs typeface="Calibri"/>
              </a:rPr>
              <a:t>Лекция 3.</a:t>
            </a:r>
            <a:r>
              <a:rPr lang="en-US" sz="1800" b="0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altLang="ru-RU" sz="1800" b="0" dirty="0">
                <a:solidFill>
                  <a:schemeClr val="bg1"/>
                </a:solidFill>
                <a:cs typeface="Calibri"/>
              </a:rPr>
              <a:t>Динамические системы</a:t>
            </a:r>
            <a:r>
              <a:rPr lang="ru-RU" sz="1800" b="0" dirty="0">
                <a:solidFill>
                  <a:schemeClr val="bg1"/>
                </a:solidFill>
                <a:cs typeface="Calibri"/>
              </a:rPr>
              <a:t> 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9104D7-052A-4C7A-9962-E342FB275898}"/>
              </a:ext>
            </a:extLst>
          </p:cNvPr>
          <p:cNvSpPr/>
          <p:nvPr/>
        </p:nvSpPr>
        <p:spPr>
          <a:xfrm>
            <a:off x="1" y="38852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Ревин</a:t>
            </a:r>
            <a:r>
              <a:rPr kumimoji="0" lang="ru-RU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Илья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инженер Национального Центра Когнитивных Разработок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60B6F7-D141-42A4-A080-08316869B289}"/>
              </a:ext>
            </a:extLst>
          </p:cNvPr>
          <p:cNvSpPr/>
          <p:nvPr/>
        </p:nvSpPr>
        <p:spPr>
          <a:xfrm>
            <a:off x="0" y="475165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Санкт-Петербург - 2021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3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Динамическая система с затуханием.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8" y="624156"/>
            <a:ext cx="8810828" cy="1174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sz="1800" dirty="0">
                <a:solidFill>
                  <a:schemeClr val="tx2"/>
                </a:solidFill>
              </a:rPr>
              <a:t>Рассмотрим процессы в линейном диссипативном осцилляторе, когда сила трения пропорциональна скорости изменения координаты. Примером такой системы служит колебательный контур, содержащий активное сопротивление </a:t>
            </a:r>
            <a:r>
              <a:rPr lang="en-US" altLang="ru-RU" sz="1800" i="1" dirty="0">
                <a:solidFill>
                  <a:schemeClr val="tx2"/>
                </a:solidFill>
              </a:rPr>
              <a:t>R. </a:t>
            </a:r>
            <a:r>
              <a:rPr lang="ru-RU" altLang="ru-RU" sz="1800" dirty="0">
                <a:solidFill>
                  <a:schemeClr val="tx2"/>
                </a:solidFill>
              </a:rPr>
              <a:t>Уравнение контура</a:t>
            </a:r>
            <a:endParaRPr lang="ru-RU" altLang="ru-RU" sz="1800" b="1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10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68828F-5017-45C1-9E19-47561702E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593919"/>
              </p:ext>
            </p:extLst>
          </p:nvPr>
        </p:nvGraphicFramePr>
        <p:xfrm>
          <a:off x="3687818" y="1491785"/>
          <a:ext cx="1950720" cy="307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4" imgW="2213085" imgH="349213" progId="Equation.DSMT4">
                  <p:embed/>
                </p:oleObj>
              </mc:Choice>
              <mc:Fallback>
                <p:oleObj name="Equation" r:id="rId4" imgW="2213085" imgH="3492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7818" y="1491785"/>
                        <a:ext cx="1950720" cy="307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6B73A0-823E-4084-8DA5-FB1943508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127014"/>
              </p:ext>
            </p:extLst>
          </p:nvPr>
        </p:nvGraphicFramePr>
        <p:xfrm>
          <a:off x="2078621" y="2160642"/>
          <a:ext cx="18034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6" imgW="1803015" imgH="321852" progId="Equation.DSMT4">
                  <p:embed/>
                </p:oleObj>
              </mc:Choice>
              <mc:Fallback>
                <p:oleObj name="Equation" r:id="rId6" imgW="1803015" imgH="3218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8621" y="2160642"/>
                        <a:ext cx="1803400" cy="32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C1CA87-F78A-44BD-A64E-2BABB7AF4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824350"/>
              </p:ext>
            </p:extLst>
          </p:nvPr>
        </p:nvGraphicFramePr>
        <p:xfrm>
          <a:off x="3949039" y="2117780"/>
          <a:ext cx="16303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8" imgW="1630922" imgH="365773" progId="Equation.DSMT4">
                  <p:embed/>
                </p:oleObj>
              </mc:Choice>
              <mc:Fallback>
                <p:oleObj name="Equation" r:id="rId8" imgW="1630922" imgH="36577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039" y="2117780"/>
                        <a:ext cx="163036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EA99546-CB4A-4C0D-8133-A2C8AFE036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276170"/>
              </p:ext>
            </p:extLst>
          </p:nvPr>
        </p:nvGraphicFramePr>
        <p:xfrm>
          <a:off x="5669018" y="2109153"/>
          <a:ext cx="11811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10" imgW="1181248" imgH="336972" progId="Equation.DSMT4">
                  <p:embed/>
                </p:oleObj>
              </mc:Choice>
              <mc:Fallback>
                <p:oleObj name="Equation" r:id="rId10" imgW="1181248" imgH="33697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69018" y="2109153"/>
                        <a:ext cx="11811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E9DF4B4-D329-45BB-836B-99D9E4EEF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51338"/>
              </p:ext>
            </p:extLst>
          </p:nvPr>
        </p:nvGraphicFramePr>
        <p:xfrm>
          <a:off x="3000959" y="3024072"/>
          <a:ext cx="2587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12" imgW="2587873" imgH="393494" progId="Equation.DSMT4">
                  <p:embed/>
                </p:oleObj>
              </mc:Choice>
              <mc:Fallback>
                <p:oleObj name="Equation" r:id="rId12" imgW="2587873" imgH="39349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00959" y="3024072"/>
                        <a:ext cx="25876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216C86A-1B72-496B-976D-0A10C79A6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866159"/>
              </p:ext>
            </p:extLst>
          </p:nvPr>
        </p:nvGraphicFramePr>
        <p:xfrm>
          <a:off x="5669018" y="3024072"/>
          <a:ext cx="18430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14" imgW="1842617" imgH="390254" progId="Equation.DSMT4">
                  <p:embed/>
                </p:oleObj>
              </mc:Choice>
              <mc:Fallback>
                <p:oleObj name="Equation" r:id="rId14" imgW="1842617" imgH="39025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69018" y="3024072"/>
                        <a:ext cx="184308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бъект 2">
            <a:extLst>
              <a:ext uri="{FF2B5EF4-FFF2-40B4-BE49-F238E27FC236}">
                <a16:creationId xmlns:a16="http://schemas.microsoft.com/office/drawing/2014/main" id="{6EFFF52F-5F4A-4D2B-850A-5DECC2F0C29F}"/>
              </a:ext>
            </a:extLst>
          </p:cNvPr>
          <p:cNvSpPr txBox="1">
            <a:spLocks/>
          </p:cNvSpPr>
          <p:nvPr/>
        </p:nvSpPr>
        <p:spPr>
          <a:xfrm>
            <a:off x="-1" y="2518116"/>
            <a:ext cx="9038952" cy="521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dirty="0">
                <a:solidFill>
                  <a:schemeClr val="tx2"/>
                </a:solidFill>
              </a:rPr>
              <a:t>При </a:t>
            </a:r>
            <a:r>
              <a:rPr lang="en-US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</a:rPr>
              <a:t> = 0 </a:t>
            </a:r>
            <a:r>
              <a:rPr lang="en-US" altLang="ru-RU" dirty="0" err="1">
                <a:solidFill>
                  <a:schemeClr val="tx2"/>
                </a:solidFill>
              </a:rPr>
              <a:t>имеем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консервативный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линейный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осциллятор</a:t>
            </a:r>
            <a:r>
              <a:rPr lang="en-US" altLang="ru-RU" dirty="0">
                <a:solidFill>
                  <a:schemeClr val="tx2"/>
                </a:solidFill>
              </a:rPr>
              <a:t>, </a:t>
            </a:r>
            <a:r>
              <a:rPr lang="en-US" altLang="ru-RU" dirty="0" err="1">
                <a:solidFill>
                  <a:schemeClr val="tx2"/>
                </a:solidFill>
              </a:rPr>
              <a:t>рассмотренный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выше</a:t>
            </a:r>
            <a:r>
              <a:rPr lang="en-US" altLang="ru-RU" dirty="0">
                <a:solidFill>
                  <a:schemeClr val="tx2"/>
                </a:solidFill>
              </a:rPr>
              <a:t>. </a:t>
            </a:r>
            <a:r>
              <a:rPr lang="en-US" altLang="ru-RU" dirty="0" err="1">
                <a:solidFill>
                  <a:schemeClr val="tx2"/>
                </a:solidFill>
              </a:rPr>
              <a:t>Введение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малого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трения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качественно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меняет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dirty="0" err="1">
                <a:solidFill>
                  <a:schemeClr val="tx2"/>
                </a:solidFill>
              </a:rPr>
              <a:t>фазовый</a:t>
            </a:r>
            <a:r>
              <a:rPr lang="en-US" altLang="ru-RU" dirty="0">
                <a:solidFill>
                  <a:schemeClr val="tx2"/>
                </a:solidFill>
              </a:rPr>
              <a:t>  </a:t>
            </a:r>
            <a:r>
              <a:rPr lang="en-US" altLang="ru-RU" dirty="0" err="1">
                <a:solidFill>
                  <a:schemeClr val="tx2"/>
                </a:solidFill>
              </a:rPr>
              <a:t>портрет</a:t>
            </a:r>
            <a:r>
              <a:rPr lang="en-US" altLang="ru-RU" dirty="0">
                <a:solidFill>
                  <a:schemeClr val="tx2"/>
                </a:solidFill>
              </a:rPr>
              <a:t>  </a:t>
            </a:r>
            <a:r>
              <a:rPr lang="en-US" altLang="ru-RU" dirty="0" err="1">
                <a:solidFill>
                  <a:schemeClr val="tx2"/>
                </a:solidFill>
              </a:rPr>
              <a:t>системы</a:t>
            </a:r>
            <a:r>
              <a:rPr lang="en-US" altLang="ru-RU" dirty="0">
                <a:solidFill>
                  <a:schemeClr val="tx2"/>
                </a:solidFill>
              </a:rPr>
              <a:t>. Для 0 &lt; </a:t>
            </a:r>
            <a:r>
              <a:rPr lang="en-US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d  </a:t>
            </a:r>
            <a:r>
              <a:rPr lang="en-US" altLang="ru-RU" dirty="0">
                <a:solidFill>
                  <a:schemeClr val="tx2"/>
                </a:solidFill>
              </a:rPr>
              <a:t>&lt; 1 </a:t>
            </a:r>
            <a:r>
              <a:rPr lang="ru-RU" altLang="ru-RU" dirty="0">
                <a:solidFill>
                  <a:schemeClr val="tx2"/>
                </a:solidFill>
              </a:rPr>
              <a:t>решением уравнения является 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8C98E44-9E54-45E9-8744-B1A6091284D7}"/>
              </a:ext>
            </a:extLst>
          </p:cNvPr>
          <p:cNvSpPr txBox="1">
            <a:spLocks/>
          </p:cNvSpPr>
          <p:nvPr/>
        </p:nvSpPr>
        <p:spPr>
          <a:xfrm>
            <a:off x="26886" y="1745701"/>
            <a:ext cx="5768523" cy="322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dirty="0">
                <a:solidFill>
                  <a:schemeClr val="tx2"/>
                </a:solidFill>
              </a:rPr>
              <a:t>заменой переменных сводится к безразмерной форме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475C44F-C215-413A-B609-B7007EE9F43D}"/>
              </a:ext>
            </a:extLst>
          </p:cNvPr>
          <p:cNvSpPr txBox="1">
            <a:spLocks/>
          </p:cNvSpPr>
          <p:nvPr/>
        </p:nvSpPr>
        <p:spPr>
          <a:xfrm>
            <a:off x="-9060" y="3343300"/>
            <a:ext cx="9162120" cy="117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altLang="ru-RU" dirty="0">
                <a:solidFill>
                  <a:schemeClr val="tx2"/>
                </a:solidFill>
              </a:rPr>
              <a:t>где </a:t>
            </a:r>
            <a:r>
              <a:rPr lang="en-US" altLang="ru-RU" i="1" dirty="0">
                <a:solidFill>
                  <a:schemeClr val="tx2"/>
                </a:solidFill>
              </a:rPr>
              <a:t>A </a:t>
            </a:r>
            <a:r>
              <a:rPr lang="ru-RU" altLang="ru-RU" dirty="0">
                <a:solidFill>
                  <a:schemeClr val="tx2"/>
                </a:solidFill>
              </a:rPr>
              <a:t>и </a:t>
            </a:r>
            <a:r>
              <a:rPr lang="en-US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y</a:t>
            </a:r>
            <a:r>
              <a:rPr lang="ru-RU" altLang="ru-RU" dirty="0">
                <a:solidFill>
                  <a:schemeClr val="tx2"/>
                </a:solidFill>
              </a:rPr>
              <a:t> - произвольные постоянные, определяемые начальными условиями. На фазовой плоскости для любых начальных условий имеем скручивающиеся спирали, по которым фазовые точки асимптотически приближаются к началу координат, характеризуя затухающий колебательный процесс</a:t>
            </a:r>
            <a:endParaRPr lang="ru-RU" altLang="ru-RU" b="1" dirty="0"/>
          </a:p>
        </p:txBody>
      </p:sp>
    </p:spTree>
    <p:extLst>
      <p:ext uri="{BB962C8B-B14F-4D97-AF65-F5344CB8AC3E}">
        <p14:creationId xmlns:p14="http://schemas.microsoft.com/office/powerpoint/2010/main" val="290877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Различия двух методов разложения.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624156"/>
            <a:ext cx="8883697" cy="620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sz="1800" dirty="0">
                <a:solidFill>
                  <a:schemeClr val="tx2"/>
                </a:solidFill>
              </a:rPr>
              <a:t>Нуль координат является особой точкой системы, которая в случае </a:t>
            </a:r>
            <a:r>
              <a:rPr lang="en-US" altLang="ru-RU" sz="1800" i="1" dirty="0">
                <a:solidFill>
                  <a:schemeClr val="tx2"/>
                </a:solidFill>
                <a:latin typeface="Symbol" panose="05050102010706020507" pitchFamily="18" charset="2"/>
              </a:rPr>
              <a:t>d </a:t>
            </a:r>
            <a:r>
              <a:rPr lang="en-US" altLang="ru-RU" sz="1800" dirty="0">
                <a:solidFill>
                  <a:schemeClr val="tx2"/>
                </a:solidFill>
                <a:latin typeface="Symbol" panose="05050102010706020507" pitchFamily="18" charset="2"/>
              </a:rPr>
              <a:t> &lt; 1</a:t>
            </a:r>
            <a:r>
              <a:rPr lang="en-US" altLang="ru-RU" sz="1800" dirty="0">
                <a:solidFill>
                  <a:schemeClr val="tx2"/>
                </a:solidFill>
              </a:rPr>
              <a:t> </a:t>
            </a:r>
            <a:r>
              <a:rPr lang="ru-RU" altLang="ru-RU" sz="1800" dirty="0">
                <a:solidFill>
                  <a:schemeClr val="tx2"/>
                </a:solidFill>
              </a:rPr>
              <a:t>есть </a:t>
            </a:r>
            <a:r>
              <a:rPr lang="ru-RU" altLang="ru-RU" sz="1800" b="1" i="1" dirty="0"/>
              <a:t>устойчивый фокус.</a:t>
            </a:r>
            <a:endParaRPr lang="ru-RU" altLang="ru-RU" sz="1800" b="1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11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DBD59CCF-0781-4DA5-B8F9-B73FBA0F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0" y="1080756"/>
            <a:ext cx="3909060" cy="17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64B4E7A8-9BC6-4624-8C37-16B941754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7" y="1706562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i="1" dirty="0">
                <a:latin typeface="Symbol" panose="05050102010706020507" pitchFamily="18" charset="2"/>
              </a:rPr>
              <a:t>d &lt; 1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BC009167-10FA-404F-8DCD-24F419502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728" y="1671798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i="1" dirty="0">
                <a:latin typeface="Symbol" panose="05050102010706020507" pitchFamily="18" charset="2"/>
              </a:rPr>
              <a:t>d &gt; 1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1657B27-C85B-4DA8-B68A-CF2BAE395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5" y="2945677"/>
            <a:ext cx="483657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Если </a:t>
            </a:r>
            <a:r>
              <a:rPr lang="en-US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d </a:t>
            </a:r>
            <a:r>
              <a:rPr lang="en-US" altLang="ru-RU" dirty="0">
                <a:solidFill>
                  <a:schemeClr val="tx2"/>
                </a:solidFill>
              </a:rPr>
              <a:t> &gt; 1, </a:t>
            </a:r>
            <a:r>
              <a:rPr lang="ru-RU" altLang="ru-RU" dirty="0">
                <a:solidFill>
                  <a:schemeClr val="tx2"/>
                </a:solidFill>
              </a:rPr>
              <a:t>процесс в системе апериодический:</a:t>
            </a:r>
          </a:p>
          <a:p>
            <a:r>
              <a:rPr lang="ru-RU" altLang="ru-RU" dirty="0">
                <a:solidFill>
                  <a:schemeClr val="tx2"/>
                </a:solidFill>
              </a:rPr>
              <a:t>и фазовые траектории имеют вид семейства характерных кривых, по которым изображающие точки стремятся к нулю координат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endParaRPr lang="ru-RU" altLang="ru-RU" dirty="0">
              <a:solidFill>
                <a:schemeClr val="tx2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862D5E-9BEF-4AC7-BCBC-4253FB865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181141"/>
              </p:ext>
            </p:extLst>
          </p:nvPr>
        </p:nvGraphicFramePr>
        <p:xfrm>
          <a:off x="4905631" y="2942960"/>
          <a:ext cx="21129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2112278" imgH="408615" progId="Equation.DSMT4">
                  <p:embed/>
                </p:oleObj>
              </mc:Choice>
              <mc:Fallback>
                <p:oleObj name="Equation" r:id="rId5" imgW="2112278" imgH="40861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5631" y="2942960"/>
                        <a:ext cx="2112963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D0637D-9BF6-4D65-A6F5-C9DB190A5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99090"/>
              </p:ext>
            </p:extLst>
          </p:nvPr>
        </p:nvGraphicFramePr>
        <p:xfrm>
          <a:off x="4872561" y="3335466"/>
          <a:ext cx="2976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7" imgW="2976342" imgH="434536" progId="Equation.DSMT4">
                  <p:embed/>
                </p:oleObj>
              </mc:Choice>
              <mc:Fallback>
                <p:oleObj name="Equation" r:id="rId7" imgW="2976342" imgH="4345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2561" y="3335466"/>
                        <a:ext cx="2976563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8">
            <a:extLst>
              <a:ext uri="{FF2B5EF4-FFF2-40B4-BE49-F238E27FC236}">
                <a16:creationId xmlns:a16="http://schemas.microsoft.com/office/drawing/2014/main" id="{142FBFEA-0AA7-48EA-8E8B-E18A0152B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800" y="3848776"/>
            <a:ext cx="44498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Особая точка в указанных условиях является </a:t>
            </a:r>
            <a:r>
              <a:rPr lang="ru-RU" altLang="ru-RU" b="1" i="1" dirty="0"/>
              <a:t>устойчивым узлом</a:t>
            </a:r>
            <a:r>
              <a:rPr lang="ru-RU" altLang="ru-RU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461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19" y="186754"/>
            <a:ext cx="6332220" cy="367730"/>
          </a:xfrm>
        </p:spPr>
        <p:txBody>
          <a:bodyPr>
            <a:normAutofit fontScale="90000"/>
          </a:bodyPr>
          <a:lstStyle/>
          <a:p>
            <a:r>
              <a:rPr lang="ru-RU" altLang="ru-RU" sz="2000" b="1" dirty="0"/>
              <a:t>Автоколебательные системы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12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4E689E27-2709-4336-B1BE-4B3C0EFD6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1663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Математическим образом автоколебаний служит</a:t>
            </a:r>
            <a:r>
              <a:rPr lang="ru-RU" altLang="ru-RU" dirty="0"/>
              <a:t> </a:t>
            </a:r>
            <a:r>
              <a:rPr lang="ru-RU" altLang="ru-RU" b="1" i="1" dirty="0"/>
              <a:t>предельный цикл Пуанкаре </a:t>
            </a:r>
            <a:r>
              <a:rPr lang="ru-RU" altLang="ru-RU" i="1" dirty="0">
                <a:solidFill>
                  <a:schemeClr val="tx2"/>
                </a:solidFill>
              </a:rPr>
              <a:t>- </a:t>
            </a:r>
            <a:r>
              <a:rPr lang="ru-RU" altLang="ru-RU" dirty="0">
                <a:solidFill>
                  <a:schemeClr val="tx2"/>
                </a:solidFill>
              </a:rPr>
              <a:t>замкнутая изолированная траектория</a:t>
            </a:r>
            <a:r>
              <a:rPr lang="ru-RU" altLang="ru-RU" i="1" dirty="0"/>
              <a:t> </a:t>
            </a:r>
            <a:r>
              <a:rPr lang="ru-RU" altLang="ru-RU" dirty="0">
                <a:solidFill>
                  <a:schemeClr val="tx2"/>
                </a:solidFill>
              </a:rPr>
              <a:t>в фазовом пространстве, отвечающая периодическому движению.Примером ДС с предельным циклом Пуанкаре является классический нелинейный осциллятор Ван дер Поля:</a:t>
            </a:r>
            <a:endParaRPr lang="ru-RU" altLang="ru-RU" dirty="0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C7370D88-3BEE-47A7-B8AD-4409CF343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19" y="2358871"/>
            <a:ext cx="91194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Параметр </a:t>
            </a:r>
            <a:r>
              <a:rPr lang="en-US" altLang="ru-RU" i="1" dirty="0">
                <a:solidFill>
                  <a:schemeClr val="tx2"/>
                </a:solidFill>
              </a:rPr>
              <a:t>a</a:t>
            </a:r>
            <a:r>
              <a:rPr lang="ru-RU" altLang="ru-RU" i="1" dirty="0">
                <a:solidFill>
                  <a:schemeClr val="tx2"/>
                </a:solidFill>
              </a:rPr>
              <a:t> </a:t>
            </a:r>
            <a:r>
              <a:rPr lang="ru-RU" altLang="ru-RU" dirty="0">
                <a:solidFill>
                  <a:schemeClr val="tx2"/>
                </a:solidFill>
              </a:rPr>
              <a:t>характеризует подкачку энергии в систему от внешнего источника и называется </a:t>
            </a:r>
            <a:r>
              <a:rPr lang="ru-RU" altLang="ru-RU" b="1" i="1" dirty="0"/>
              <a:t>параметром возбуждения</a:t>
            </a:r>
            <a:r>
              <a:rPr lang="ru-RU" altLang="ru-RU" dirty="0">
                <a:solidFill>
                  <a:schemeClr val="tx2"/>
                </a:solidFill>
              </a:rPr>
              <a:t>. В фазовых координатах уравнение представляется как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6D5A9A27-54F6-459D-BA8E-82B1A5B95B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44824"/>
              </p:ext>
            </p:extLst>
          </p:nvPr>
        </p:nvGraphicFramePr>
        <p:xfrm>
          <a:off x="3246437" y="1876785"/>
          <a:ext cx="26511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2650518" imgH="408615" progId="Equation.DSMT4">
                  <p:embed/>
                </p:oleObj>
              </mc:Choice>
              <mc:Fallback>
                <p:oleObj name="Equation" r:id="rId4" imgW="2650518" imgH="40861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6437" y="1876785"/>
                        <a:ext cx="2651125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1C0478D8-6FAC-410A-BE60-6FC6B397D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510398"/>
              </p:ext>
            </p:extLst>
          </p:nvPr>
        </p:nvGraphicFramePr>
        <p:xfrm>
          <a:off x="2050415" y="3327566"/>
          <a:ext cx="88106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6" imgW="880986" imgH="423735" progId="Equation.DSMT4">
                  <p:embed/>
                </p:oleObj>
              </mc:Choice>
              <mc:Fallback>
                <p:oleObj name="Equation" r:id="rId6" imgW="880986" imgH="42373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0415" y="3327566"/>
                        <a:ext cx="881063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5F136B45-D350-41BC-865E-913D88AC4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823635"/>
              </p:ext>
            </p:extLst>
          </p:nvPr>
        </p:nvGraphicFramePr>
        <p:xfrm>
          <a:off x="3246437" y="3282201"/>
          <a:ext cx="2462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8" imgW="2462944" imgH="457216" progId="Equation.DSMT4">
                  <p:embed/>
                </p:oleObj>
              </mc:Choice>
              <mc:Fallback>
                <p:oleObj name="Equation" r:id="rId8" imgW="2462944" imgH="4572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46437" y="3282201"/>
                        <a:ext cx="24622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6F95CAF2-80B9-41D4-B686-ACB5D65ED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24182"/>
              </p:ext>
            </p:extLst>
          </p:nvPr>
        </p:nvGraphicFramePr>
        <p:xfrm>
          <a:off x="6023609" y="3332842"/>
          <a:ext cx="15938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10" imgW="1594199" imgH="388814" progId="Equation.DSMT4">
                  <p:embed/>
                </p:oleObj>
              </mc:Choice>
              <mc:Fallback>
                <p:oleObj name="Equation" r:id="rId10" imgW="1594199" imgH="3888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23609" y="3332842"/>
                        <a:ext cx="1593850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84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19" y="186754"/>
            <a:ext cx="6332220" cy="367730"/>
          </a:xfrm>
        </p:spPr>
        <p:txBody>
          <a:bodyPr>
            <a:normAutofit fontScale="90000"/>
          </a:bodyPr>
          <a:lstStyle/>
          <a:p>
            <a:r>
              <a:rPr lang="ru-RU" altLang="ru-RU" sz="2000" b="1" dirty="0"/>
              <a:t>Автоколебательные системы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13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 Box 2">
            <a:extLst>
              <a:ext uri="{FF2B5EF4-FFF2-40B4-BE49-F238E27FC236}">
                <a16:creationId xmlns:a16="http://schemas.microsoft.com/office/drawing/2014/main" id="{D544C64A-782A-42A9-A6AE-CE631FD61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544" y="617707"/>
            <a:ext cx="8686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600" dirty="0">
                <a:solidFill>
                  <a:schemeClr val="tx2"/>
                </a:solidFill>
              </a:rPr>
              <a:t>При  </a:t>
            </a:r>
            <a:r>
              <a:rPr lang="en-US" altLang="ru-RU" sz="1600" i="1" dirty="0">
                <a:solidFill>
                  <a:schemeClr val="tx2"/>
                </a:solidFill>
              </a:rPr>
              <a:t>a &gt;0, b &gt; 0  </a:t>
            </a:r>
            <a:r>
              <a:rPr lang="ru-RU" altLang="ru-RU" sz="1600" dirty="0">
                <a:solidFill>
                  <a:schemeClr val="tx2"/>
                </a:solidFill>
              </a:rPr>
              <a:t>уравнения (18) имеют единственное устойчивое решение в виде </a:t>
            </a:r>
            <a:r>
              <a:rPr lang="ru-RU" altLang="ru-RU" sz="1600" b="1" i="1" dirty="0"/>
              <a:t>предельного цикла </a:t>
            </a:r>
            <a:r>
              <a:rPr lang="en-US" altLang="ru-RU" sz="1600" b="1" i="1" dirty="0">
                <a:latin typeface="Symbol" panose="05050102010706020507" pitchFamily="18" charset="2"/>
              </a:rPr>
              <a:t>G </a:t>
            </a:r>
            <a:r>
              <a:rPr lang="ru-RU" altLang="ru-RU" sz="1600" b="1" i="1" dirty="0">
                <a:latin typeface="Symbol" panose="05050102010706020507" pitchFamily="18" charset="2"/>
              </a:rPr>
              <a:t> </a:t>
            </a:r>
            <a:r>
              <a:rPr lang="ru-RU" altLang="ru-RU" sz="1600" dirty="0">
                <a:solidFill>
                  <a:schemeClr val="tx2"/>
                </a:solidFill>
              </a:rPr>
              <a:t>(рис. </a:t>
            </a:r>
            <a:r>
              <a:rPr lang="ru-RU" altLang="ru-RU" sz="1600" i="1" dirty="0">
                <a:solidFill>
                  <a:schemeClr val="tx2"/>
                </a:solidFill>
              </a:rPr>
              <a:t>а</a:t>
            </a:r>
            <a:r>
              <a:rPr lang="ru-RU" altLang="ru-RU" sz="1600" dirty="0">
                <a:solidFill>
                  <a:schemeClr val="tx2"/>
                </a:solidFill>
              </a:rPr>
              <a:t>)</a:t>
            </a:r>
            <a:r>
              <a:rPr lang="en-US" altLang="ru-RU" sz="1600" dirty="0">
                <a:solidFill>
                  <a:schemeClr val="tx2"/>
                </a:solidFill>
              </a:rPr>
              <a:t>. </a:t>
            </a:r>
            <a:r>
              <a:rPr lang="en-US" altLang="ru-RU" sz="1600" dirty="0"/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Положение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равновесия</a:t>
            </a:r>
            <a:r>
              <a:rPr lang="en-US" altLang="ru-RU" sz="1600" dirty="0">
                <a:solidFill>
                  <a:schemeClr val="tx2"/>
                </a:solidFill>
              </a:rPr>
              <a:t> в </a:t>
            </a:r>
            <a:r>
              <a:rPr lang="en-US" altLang="ru-RU" sz="1600" dirty="0" err="1">
                <a:solidFill>
                  <a:schemeClr val="tx2"/>
                </a:solidFill>
              </a:rPr>
              <a:t>начале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координат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при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i="1" dirty="0">
                <a:solidFill>
                  <a:schemeClr val="tx2"/>
                </a:solidFill>
              </a:rPr>
              <a:t>a &gt; 0 </a:t>
            </a:r>
            <a:r>
              <a:rPr lang="ru-RU" altLang="ru-RU" sz="1600" dirty="0">
                <a:solidFill>
                  <a:schemeClr val="tx2"/>
                </a:solidFill>
              </a:rPr>
              <a:t>- неустойчивый фокус. Предельный цикл является устойчивой изолированной структурой, притягивающей к себе траектории из любой точки на фазовой плоскости. Добавим в уравнение источник гармонического воздействия малой амплитуды </a:t>
            </a:r>
            <a:r>
              <a:rPr lang="en-US" altLang="ru-RU" sz="1600" i="1" dirty="0">
                <a:solidFill>
                  <a:schemeClr val="tx2"/>
                </a:solidFill>
              </a:rPr>
              <a:t>B </a:t>
            </a:r>
            <a:r>
              <a:rPr lang="en-US" altLang="ru-RU" sz="1600" dirty="0">
                <a:solidFill>
                  <a:schemeClr val="tx2"/>
                </a:solidFill>
              </a:rPr>
              <a:t>и </a:t>
            </a:r>
            <a:r>
              <a:rPr lang="en-US" altLang="ru-RU" sz="1600" dirty="0" err="1">
                <a:solidFill>
                  <a:schemeClr val="tx2"/>
                </a:solidFill>
              </a:rPr>
              <a:t>частоты</a:t>
            </a:r>
            <a:r>
              <a:rPr lang="en-US" altLang="ru-RU" sz="1600" i="1" dirty="0">
                <a:solidFill>
                  <a:schemeClr val="tx2"/>
                </a:solidFill>
              </a:rPr>
              <a:t> p:</a:t>
            </a:r>
            <a:endParaRPr lang="ru-RU" altLang="ru-RU" sz="1600" dirty="0">
              <a:solidFill>
                <a:schemeClr val="tx2"/>
              </a:solidFill>
            </a:endParaRPr>
          </a:p>
          <a:p>
            <a:r>
              <a:rPr lang="ru-RU" altLang="ru-RU" sz="1600" dirty="0">
                <a:solidFill>
                  <a:schemeClr val="tx2"/>
                </a:solidFill>
              </a:rPr>
              <a:t>    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4BF333E-D114-49EE-9A78-88CAE493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52" y="2740258"/>
            <a:ext cx="4188936" cy="20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10125498-6D30-4788-B6E7-FF106E1B3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822" y="3379932"/>
            <a:ext cx="756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ru-RU" i="1" dirty="0"/>
              <a:t>a=1,</a:t>
            </a:r>
          </a:p>
          <a:p>
            <a:r>
              <a:rPr lang="en-US" altLang="ru-RU" i="1" dirty="0"/>
              <a:t>b=0.3</a:t>
            </a:r>
            <a:endParaRPr lang="ru-RU" altLang="ru-RU" i="1" dirty="0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01E5FEC-E209-4099-9422-8F652EB85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8836" y="2960347"/>
            <a:ext cx="8631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i="1" dirty="0"/>
              <a:t>a=1,</a:t>
            </a:r>
          </a:p>
          <a:p>
            <a:r>
              <a:rPr lang="ru-RU" altLang="ru-RU" i="1" dirty="0"/>
              <a:t>b=0.3,</a:t>
            </a:r>
          </a:p>
          <a:p>
            <a:r>
              <a:rPr lang="ru-RU" altLang="ru-RU" i="1" dirty="0"/>
              <a:t>B=1.0,</a:t>
            </a:r>
          </a:p>
          <a:p>
            <a:r>
              <a:rPr lang="ru-RU" altLang="ru-RU" i="1" dirty="0">
                <a:latin typeface="Symbol" panose="05050102010706020507" pitchFamily="18" charset="2"/>
              </a:rPr>
              <a:t>j</a:t>
            </a:r>
            <a:r>
              <a:rPr lang="ru-RU" altLang="ru-RU" i="1" baseline="-25000" dirty="0">
                <a:latin typeface="Symbol" panose="05050102010706020507" pitchFamily="18" charset="2"/>
              </a:rPr>
              <a:t>0 </a:t>
            </a:r>
            <a:r>
              <a:rPr lang="ru-RU" altLang="ru-RU" i="1" dirty="0">
                <a:latin typeface="Symbol" panose="05050102010706020507" pitchFamily="18" charset="2"/>
              </a:rPr>
              <a:t>= 0 </a:t>
            </a:r>
            <a:endParaRPr lang="ru-RU" altLang="ru-RU" i="1" dirty="0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4391713F-1DAF-4039-803E-8D909B7C1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1356" y="5749354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7C361491-ECC1-40CD-9747-2B36416CD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" y="2199779"/>
            <a:ext cx="8686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600" dirty="0">
                <a:solidFill>
                  <a:schemeClr val="tx2"/>
                </a:solidFill>
              </a:rPr>
              <a:t>Фазовая траектория с заданной частотой  </a:t>
            </a:r>
            <a:r>
              <a:rPr lang="en-US" altLang="ru-RU" sz="1600" i="1" dirty="0">
                <a:solidFill>
                  <a:schemeClr val="tx2"/>
                </a:solidFill>
              </a:rPr>
              <a:t>p </a:t>
            </a:r>
            <a:r>
              <a:rPr lang="ru-RU" altLang="ru-RU" sz="1600" dirty="0">
                <a:solidFill>
                  <a:schemeClr val="tx2"/>
                </a:solidFill>
              </a:rPr>
              <a:t>вращается вокруг предельного цикла и лежит на двумерной поверхности, представляющей собой </a:t>
            </a:r>
            <a:r>
              <a:rPr lang="ru-RU" altLang="ru-RU" sz="1600" b="1" i="1" dirty="0"/>
              <a:t>поверхность тора</a:t>
            </a:r>
            <a:r>
              <a:rPr lang="ru-RU" altLang="ru-RU" sz="1600" i="1" dirty="0">
                <a:solidFill>
                  <a:schemeClr val="tx2"/>
                </a:solidFill>
              </a:rPr>
              <a:t>.</a:t>
            </a:r>
            <a:r>
              <a:rPr lang="en-US" altLang="ru-RU" sz="1600" i="1" dirty="0">
                <a:solidFill>
                  <a:schemeClr val="tx2"/>
                </a:solidFill>
              </a:rPr>
              <a:t> </a:t>
            </a:r>
            <a:endParaRPr lang="ru-RU" altLang="ru-RU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E119F-07A9-43DA-A2C4-9505C5A1F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04950"/>
              </p:ext>
            </p:extLst>
          </p:nvPr>
        </p:nvGraphicFramePr>
        <p:xfrm>
          <a:off x="2822999" y="1857656"/>
          <a:ext cx="3951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3952015" imgH="401054" progId="Equation.DSMT4">
                  <p:embed/>
                </p:oleObj>
              </mc:Choice>
              <mc:Fallback>
                <p:oleObj name="Equation" r:id="rId5" imgW="3952015" imgH="40105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2999" y="1857656"/>
                        <a:ext cx="3951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8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2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273"/>
            <a:ext cx="6332220" cy="88902"/>
          </a:xfrm>
        </p:spPr>
        <p:txBody>
          <a:bodyPr>
            <a:normAutofit fontScale="90000"/>
          </a:bodyPr>
          <a:lstStyle/>
          <a:p>
            <a:r>
              <a:rPr lang="ru-RU" altLang="ru-RU" sz="2000" b="1" dirty="0"/>
              <a:t>Регулярные и странные аттракторы ДС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14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55E9A5F4-44AD-448A-BBCE-58A7D286F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65"/>
            <a:ext cx="8686800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Движения диссипативных систем можно разделить на два класса:</a:t>
            </a:r>
          </a:p>
          <a:p>
            <a:pPr>
              <a:buFontTx/>
              <a:buChar char="•"/>
            </a:pPr>
            <a:r>
              <a:rPr lang="ru-RU" altLang="ru-RU" dirty="0">
                <a:solidFill>
                  <a:schemeClr val="tx2"/>
                </a:solidFill>
              </a:rPr>
              <a:t>  </a:t>
            </a:r>
            <a:r>
              <a:rPr lang="ru-RU" altLang="ru-RU" i="1" dirty="0">
                <a:solidFill>
                  <a:schemeClr val="tx2"/>
                </a:solidFill>
              </a:rPr>
              <a:t>переходные, нестационарные </a:t>
            </a:r>
            <a:r>
              <a:rPr lang="ru-RU" altLang="ru-RU" dirty="0">
                <a:solidFill>
                  <a:schemeClr val="tx2"/>
                </a:solidFill>
              </a:rPr>
              <a:t>движения и</a:t>
            </a:r>
          </a:p>
          <a:p>
            <a:pPr>
              <a:buFontTx/>
              <a:buChar char="•"/>
            </a:pPr>
            <a:r>
              <a:rPr lang="ru-RU" altLang="ru-RU" dirty="0">
                <a:solidFill>
                  <a:schemeClr val="tx2"/>
                </a:solidFill>
              </a:rPr>
              <a:t>  </a:t>
            </a:r>
            <a:r>
              <a:rPr lang="ru-RU" altLang="ru-RU" i="1" dirty="0">
                <a:solidFill>
                  <a:schemeClr val="tx2"/>
                </a:solidFill>
              </a:rPr>
              <a:t>установившиеся, стационарные </a:t>
            </a:r>
            <a:r>
              <a:rPr lang="ru-RU" altLang="ru-RU" dirty="0">
                <a:solidFill>
                  <a:schemeClr val="tx2"/>
                </a:solidFill>
              </a:rPr>
              <a:t>движения.</a:t>
            </a:r>
          </a:p>
          <a:p>
            <a:r>
              <a:rPr lang="ru-RU" altLang="ru-RU" dirty="0">
                <a:solidFill>
                  <a:schemeClr val="tx2"/>
                </a:solidFill>
              </a:rPr>
              <a:t>Важными с физической точки зрения являются </a:t>
            </a:r>
            <a:r>
              <a:rPr lang="ru-RU" altLang="ru-RU" i="1" dirty="0"/>
              <a:t>притягивающие предельные множества - аттракторы. </a:t>
            </a:r>
            <a:r>
              <a:rPr lang="ru-RU" altLang="ru-RU" dirty="0"/>
              <a:t> 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BF94477A-7139-41BF-845E-7E94C56B5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145" y="2068512"/>
            <a:ext cx="8686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Согласно определению Рюэля-Такенса притягивающая область в фазовом пространстве ДС, характеризующаяся режимом установившихся непериодических колебаний, называется </a:t>
            </a:r>
            <a:r>
              <a:rPr lang="ru-RU" altLang="ru-RU" b="1" i="1" dirty="0"/>
              <a:t>странным аттрактором</a:t>
            </a:r>
            <a:r>
              <a:rPr lang="ru-RU" altLang="ru-RU" i="1" dirty="0">
                <a:solidFill>
                  <a:schemeClr val="tx2"/>
                </a:solidFill>
              </a:rPr>
              <a:t>.</a:t>
            </a:r>
            <a:r>
              <a:rPr lang="ru-RU" altLang="ru-RU" dirty="0">
                <a:solidFill>
                  <a:schemeClr val="tx2"/>
                </a:solidFill>
              </a:rPr>
              <a:t> Аттракторы в виде состояний равновесия, предельных циклов или </a:t>
            </a:r>
            <a:r>
              <a:rPr lang="en-US" altLang="ru-RU" i="1" dirty="0">
                <a:solidFill>
                  <a:schemeClr val="tx2"/>
                </a:solidFill>
              </a:rPr>
              <a:t>l</a:t>
            </a:r>
            <a:r>
              <a:rPr lang="ru-RU" altLang="ru-RU" dirty="0">
                <a:solidFill>
                  <a:schemeClr val="tx2"/>
                </a:solidFill>
              </a:rPr>
              <a:t>-мерных торов называют </a:t>
            </a:r>
            <a:r>
              <a:rPr lang="ru-RU" altLang="ru-RU" i="1" dirty="0"/>
              <a:t>простыми </a:t>
            </a:r>
            <a:r>
              <a:rPr lang="ru-RU" altLang="ru-RU" dirty="0">
                <a:solidFill>
                  <a:schemeClr val="tx2"/>
                </a:solidFill>
              </a:rPr>
              <a:t>или</a:t>
            </a:r>
            <a:r>
              <a:rPr lang="ru-RU" altLang="ru-RU" dirty="0"/>
              <a:t> </a:t>
            </a:r>
            <a:r>
              <a:rPr lang="ru-RU" altLang="ru-RU" i="1" dirty="0"/>
              <a:t>регулярными</a:t>
            </a:r>
            <a:r>
              <a:rPr lang="ru-RU" altLang="ru-RU" dirty="0">
                <a:solidFill>
                  <a:schemeClr val="tx2"/>
                </a:solidFill>
              </a:rPr>
              <a:t>.</a:t>
            </a:r>
            <a:r>
              <a:rPr lang="ru-RU" altLang="ru-RU" i="1" dirty="0">
                <a:solidFill>
                  <a:schemeClr val="tx2"/>
                </a:solidFill>
              </a:rPr>
              <a:t> 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91306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273"/>
            <a:ext cx="6332220" cy="88902"/>
          </a:xfrm>
        </p:spPr>
        <p:txBody>
          <a:bodyPr>
            <a:normAutofit fontScale="90000"/>
          </a:bodyPr>
          <a:lstStyle/>
          <a:p>
            <a:r>
              <a:rPr lang="ru-RU" altLang="ru-RU" sz="2000" b="1" dirty="0"/>
              <a:t>Регулярные и странные аттракторы ДС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15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5D8610-0456-43B4-A16A-8036BA81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606881"/>
            <a:ext cx="4575995" cy="3591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3E5EC-05D8-49D4-8BA3-F99F3F56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29" y="2806590"/>
            <a:ext cx="3183091" cy="2053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FF44E-2D55-4E4F-9869-BB2B0E539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896" y="882113"/>
            <a:ext cx="3002755" cy="19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42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0" y="2701979"/>
            <a:ext cx="9144000" cy="594122"/>
          </a:xfrm>
        </p:spPr>
        <p:txBody>
          <a:bodyPr>
            <a:noAutofit/>
          </a:bodyPr>
          <a:lstStyle/>
          <a:p>
            <a:r>
              <a:rPr lang="ru-RU" dirty="0" err="1"/>
              <a:t>Ревин</a:t>
            </a:r>
            <a:r>
              <a:rPr lang="ru-RU" dirty="0"/>
              <a:t> Илья</a:t>
            </a:r>
          </a:p>
          <a:p>
            <a:r>
              <a:rPr lang="en-US" dirty="0">
                <a:solidFill>
                  <a:schemeClr val="bg1"/>
                </a:solidFill>
              </a:rPr>
              <a:t>ierevin@itmo.ru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51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7" y="95859"/>
            <a:ext cx="9010651" cy="430823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Динамическая система.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7" y="624155"/>
            <a:ext cx="9008999" cy="23171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ru-RU" altLang="ru-RU" sz="1600" i="1" dirty="0"/>
              <a:t>Динамическая система (ДС) - </a:t>
            </a:r>
            <a:r>
              <a:rPr lang="ru-RU" altLang="ru-RU" sz="1600" dirty="0"/>
              <a:t>это любой объект или процесс, для которого однозначно определено понятие состояния как совокупности некоторых величин в данный момент времени, и задан закон, который описывает изменение (</a:t>
            </a:r>
            <a:r>
              <a:rPr lang="ru-RU" altLang="ru-RU" sz="1600" b="1" dirty="0"/>
              <a:t>эволюцию</a:t>
            </a:r>
            <a:r>
              <a:rPr lang="ru-RU" altLang="ru-RU" sz="1600" dirty="0"/>
              <a:t>) начального состояния с течением времени. Этот закон позволяет по начальному состоянию прогнозировать будущее состояние ДС и его называют </a:t>
            </a:r>
            <a:r>
              <a:rPr lang="ru-RU" altLang="ru-RU" sz="1600" u="sng" dirty="0"/>
              <a:t>законом эволюции</a:t>
            </a:r>
            <a:r>
              <a:rPr lang="ru-RU" sz="1500" dirty="0">
                <a:ea typeface="+mn-lt"/>
                <a:cs typeface="+mn-lt"/>
              </a:rPr>
              <a:t>. </a:t>
            </a:r>
          </a:p>
          <a:p>
            <a:pPr marL="0" indent="0" algn="just">
              <a:buNone/>
            </a:pPr>
            <a:r>
              <a:rPr lang="ru-RU" altLang="ru-RU" sz="1600" dirty="0"/>
              <a:t>В смысле задания закона эволюции ДС могут описываться с помощью дифференциальных уравнений, дискретных отображений, с помощью теории графов, теории марковских цепей и т.д. Выбор одного из способов описания задает конкретный вид математической модели соответствующей ДС. </a:t>
            </a:r>
          </a:p>
          <a:p>
            <a:pPr marL="0" indent="0" algn="just">
              <a:buNone/>
            </a:pPr>
            <a:r>
              <a:rPr lang="ru-RU" altLang="ru-RU" sz="1600" dirty="0"/>
              <a:t>Математическая модель ДС считается заданной, если введены параметры (</a:t>
            </a:r>
            <a:r>
              <a:rPr lang="ru-RU" altLang="ru-RU" sz="1600" b="1" i="1" dirty="0"/>
              <a:t>координаты</a:t>
            </a:r>
            <a:r>
              <a:rPr lang="ru-RU" altLang="ru-RU" sz="1600" i="1" dirty="0"/>
              <a:t>) </a:t>
            </a:r>
            <a:r>
              <a:rPr lang="ru-RU" altLang="ru-RU" sz="1600" dirty="0"/>
              <a:t>системы, определяющие однозначно ее </a:t>
            </a:r>
            <a:r>
              <a:rPr lang="ru-RU" altLang="ru-RU" sz="1600" b="1" i="1" dirty="0"/>
              <a:t>состояние</a:t>
            </a:r>
            <a:r>
              <a:rPr lang="ru-RU" altLang="ru-RU" sz="1600" i="1" dirty="0"/>
              <a:t>,</a:t>
            </a:r>
            <a:r>
              <a:rPr lang="ru-RU" altLang="ru-RU" sz="1600" dirty="0"/>
              <a:t> и указан </a:t>
            </a:r>
            <a:r>
              <a:rPr lang="ru-RU" altLang="ru-RU" sz="1600" b="1" i="1" dirty="0"/>
              <a:t>закон эволюции </a:t>
            </a:r>
            <a:r>
              <a:rPr lang="ru-RU" altLang="ru-RU" sz="1600" dirty="0"/>
              <a:t>состояния во времени. </a:t>
            </a:r>
          </a:p>
          <a:p>
            <a:pPr marL="0" indent="0" algn="just">
              <a:buNone/>
            </a:pPr>
            <a:r>
              <a:rPr lang="ru-RU" altLang="ru-RU" sz="1600" dirty="0"/>
              <a:t>В зависимости от степени приближения одной и той же системе могут быть поставлены в соответствие различные математические модели.</a:t>
            </a:r>
            <a:endParaRPr lang="ru-RU" altLang="ru-RU" sz="2800" dirty="0"/>
          </a:p>
          <a:p>
            <a:pPr marL="0" indent="0" algn="just">
              <a:buNone/>
            </a:pPr>
            <a:endParaRPr lang="ru-RU" altLang="ru-RU" sz="1400" dirty="0"/>
          </a:p>
          <a:p>
            <a:pPr marL="0" indent="0" algn="just">
              <a:buNone/>
            </a:pPr>
            <a:endParaRPr lang="ru-RU" altLang="ru-RU" sz="1400" dirty="0"/>
          </a:p>
          <a:p>
            <a:pPr marL="0" indent="0" algn="just">
              <a:buNone/>
            </a:pPr>
            <a:endParaRPr lang="ru-RU" sz="1500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ru-RU" sz="1500" dirty="0">
              <a:cs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2</a:t>
            </a:fld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9B730CD-4E90-47AC-9BEC-D78B4F510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90190"/>
              </p:ext>
            </p:extLst>
          </p:nvPr>
        </p:nvGraphicFramePr>
        <p:xfrm>
          <a:off x="6883758" y="3887565"/>
          <a:ext cx="1117665" cy="277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226972" imgH="304931" progId="Equation.DSMT4">
                  <p:embed/>
                </p:oleObj>
              </mc:Choice>
              <mc:Fallback>
                <p:oleObj name="Equation" r:id="rId3" imgW="1226972" imgH="30493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83758" y="3887565"/>
                        <a:ext cx="1117665" cy="277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E313326-BA3D-4455-AAE0-93253A6D5A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45198"/>
              </p:ext>
            </p:extLst>
          </p:nvPr>
        </p:nvGraphicFramePr>
        <p:xfrm>
          <a:off x="6831997" y="4267872"/>
          <a:ext cx="1318037" cy="621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1804455" imgH="850351" progId="Equation.DSMT4">
                  <p:embed/>
                </p:oleObj>
              </mc:Choice>
              <mc:Fallback>
                <p:oleObj name="Equation" r:id="rId5" imgW="1804455" imgH="85035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1997" y="4267872"/>
                        <a:ext cx="1318037" cy="621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77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1600" dirty="0"/>
              <a:t>Классификация динамических систем.</a:t>
            </a:r>
            <a:br>
              <a:rPr lang="en-US" sz="1600" dirty="0"/>
            </a:br>
            <a:endParaRPr lang="ru-RU" sz="1600" dirty="0"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8101" y="1232279"/>
            <a:ext cx="9017000" cy="38105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Если ДС задана уравнением, то постулируется, что каждому </a:t>
            </a:r>
            <a:r>
              <a:rPr lang="en-US" altLang="ru-RU" sz="1600" i="1" dirty="0">
                <a:solidFill>
                  <a:schemeClr val="tx2"/>
                </a:solidFill>
              </a:rPr>
              <a:t>x(t</a:t>
            </a:r>
            <a:r>
              <a:rPr lang="en-US" altLang="ru-RU" sz="1600" baseline="-25000" dirty="0">
                <a:solidFill>
                  <a:schemeClr val="tx2"/>
                </a:solidFill>
              </a:rPr>
              <a:t>0</a:t>
            </a:r>
            <a:r>
              <a:rPr lang="en-US" altLang="ru-RU" sz="1600" i="1" dirty="0">
                <a:solidFill>
                  <a:schemeClr val="tx2"/>
                </a:solidFill>
              </a:rPr>
              <a:t>)</a:t>
            </a:r>
            <a:r>
              <a:rPr lang="ru-RU" altLang="ru-RU" sz="1600" i="1" dirty="0">
                <a:solidFill>
                  <a:schemeClr val="tx2"/>
                </a:solidFill>
              </a:rPr>
              <a:t> </a:t>
            </a:r>
            <a:r>
              <a:rPr lang="ru-RU" altLang="ru-RU" sz="1600" dirty="0">
                <a:solidFill>
                  <a:schemeClr val="tx2"/>
                </a:solidFill>
              </a:rPr>
              <a:t>в фазовом пространстве ставится в соответствие состояние </a:t>
            </a:r>
            <a:r>
              <a:rPr lang="en-US" altLang="ru-RU" sz="1600" i="1" dirty="0">
                <a:solidFill>
                  <a:schemeClr val="tx2"/>
                </a:solidFill>
              </a:rPr>
              <a:t>x(t) (t &gt; t</a:t>
            </a:r>
            <a:r>
              <a:rPr lang="en-US" altLang="ru-RU" sz="1600" baseline="-25000" dirty="0">
                <a:solidFill>
                  <a:schemeClr val="tx2"/>
                </a:solidFill>
              </a:rPr>
              <a:t>0</a:t>
            </a:r>
            <a:r>
              <a:rPr lang="en-US" altLang="ru-RU" sz="1600" i="1" dirty="0">
                <a:solidFill>
                  <a:schemeClr val="tx2"/>
                </a:solidFill>
              </a:rPr>
              <a:t>), </a:t>
            </a:r>
            <a:r>
              <a:rPr lang="en-US" altLang="ru-RU" sz="1600" dirty="0" err="1">
                <a:solidFill>
                  <a:schemeClr val="tx2"/>
                </a:solidFill>
              </a:rPr>
              <a:t>куда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за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dirty="0" err="1">
                <a:solidFill>
                  <a:schemeClr val="tx2"/>
                </a:solidFill>
              </a:rPr>
              <a:t>время</a:t>
            </a:r>
            <a:r>
              <a:rPr lang="en-US" altLang="ru-RU" sz="1600" dirty="0">
                <a:solidFill>
                  <a:schemeClr val="tx2"/>
                </a:solidFill>
              </a:rPr>
              <a:t> </a:t>
            </a:r>
            <a:r>
              <a:rPr lang="en-US" altLang="ru-RU" sz="1600" i="1" dirty="0">
                <a:solidFill>
                  <a:schemeClr val="tx2"/>
                </a:solidFill>
              </a:rPr>
              <a:t>t - t</a:t>
            </a:r>
            <a:r>
              <a:rPr lang="en-US" altLang="ru-RU" sz="1600" baseline="-25000" dirty="0">
                <a:solidFill>
                  <a:schemeClr val="tx2"/>
                </a:solidFill>
              </a:rPr>
              <a:t>0</a:t>
            </a:r>
            <a:r>
              <a:rPr lang="en-US" altLang="ru-RU" sz="1600" i="1" dirty="0">
                <a:solidFill>
                  <a:schemeClr val="tx2"/>
                </a:solidFill>
              </a:rPr>
              <a:t> </a:t>
            </a:r>
            <a:r>
              <a:rPr lang="ru-RU" altLang="ru-RU" sz="1600" dirty="0">
                <a:solidFill>
                  <a:schemeClr val="tx2"/>
                </a:solidFill>
              </a:rPr>
              <a:t>переместится фазовая точка, движущаяся в соответствии с уравнением. В операторной форме можно записать в виде </a:t>
            </a:r>
          </a:p>
          <a:p>
            <a:pPr marL="0" indent="0" algn="just">
              <a:buNone/>
            </a:pPr>
            <a:r>
              <a:rPr lang="en-US" altLang="ru-RU" sz="1600" i="1" dirty="0">
                <a:solidFill>
                  <a:schemeClr val="tx2"/>
                </a:solidFill>
              </a:rPr>
              <a:t>x(t)=</a:t>
            </a:r>
            <a:r>
              <a:rPr lang="en-US" altLang="ru-RU" sz="1600" b="1" dirty="0">
                <a:solidFill>
                  <a:schemeClr val="tx2"/>
                </a:solidFill>
              </a:rPr>
              <a:t>T</a:t>
            </a:r>
            <a:r>
              <a:rPr lang="en-US" altLang="ru-RU" sz="1600" i="1" baseline="-25000" dirty="0">
                <a:solidFill>
                  <a:schemeClr val="tx2"/>
                </a:solidFill>
              </a:rPr>
              <a:t>t </a:t>
            </a:r>
            <a:r>
              <a:rPr lang="en-US" altLang="ru-RU" sz="1600" i="1" dirty="0">
                <a:solidFill>
                  <a:schemeClr val="tx2"/>
                </a:solidFill>
              </a:rPr>
              <a:t>x(t</a:t>
            </a:r>
            <a:r>
              <a:rPr lang="en-US" altLang="ru-RU" sz="1600" baseline="-25000" dirty="0">
                <a:solidFill>
                  <a:schemeClr val="tx2"/>
                </a:solidFill>
              </a:rPr>
              <a:t>0</a:t>
            </a:r>
            <a:r>
              <a:rPr lang="en-US" altLang="ru-RU" sz="1600" i="1" dirty="0">
                <a:solidFill>
                  <a:schemeClr val="tx2"/>
                </a:solidFill>
              </a:rPr>
              <a:t>)</a:t>
            </a:r>
            <a:r>
              <a:rPr lang="ru-RU" altLang="ru-RU" sz="1600" i="1" dirty="0">
                <a:solidFill>
                  <a:schemeClr val="tx2"/>
                </a:solidFill>
              </a:rPr>
              <a:t>. </a:t>
            </a:r>
            <a:r>
              <a:rPr lang="ru-RU" altLang="ru-RU" sz="1600" dirty="0">
                <a:solidFill>
                  <a:schemeClr val="tx2"/>
                </a:solidFill>
              </a:rPr>
              <a:t>где </a:t>
            </a:r>
            <a:r>
              <a:rPr lang="ru-RU" altLang="ru-RU" sz="1600" b="1" dirty="0">
                <a:solidFill>
                  <a:schemeClr val="tx2"/>
                </a:solidFill>
              </a:rPr>
              <a:t>T</a:t>
            </a:r>
            <a:r>
              <a:rPr lang="ru-RU" altLang="ru-RU" sz="1600" i="1" baseline="-25000" dirty="0">
                <a:solidFill>
                  <a:schemeClr val="tx2"/>
                </a:solidFill>
              </a:rPr>
              <a:t>t</a:t>
            </a:r>
            <a:r>
              <a:rPr lang="ru-RU" altLang="ru-RU" sz="1600" i="1" dirty="0">
                <a:solidFill>
                  <a:schemeClr val="tx2"/>
                </a:solidFill>
              </a:rPr>
              <a:t> - </a:t>
            </a:r>
            <a:r>
              <a:rPr lang="ru-RU" altLang="ru-RU" sz="1600" b="1" dirty="0">
                <a:solidFill>
                  <a:schemeClr val="tx2"/>
                </a:solidFill>
              </a:rPr>
              <a:t>закон (оператор) эволюции</a:t>
            </a:r>
            <a:r>
              <a:rPr lang="ru-RU" altLang="ru-RU" sz="1600" dirty="0">
                <a:solidFill>
                  <a:schemeClr val="tx2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Если этот оператор применить к начальному состоянию </a:t>
            </a:r>
            <a:r>
              <a:rPr lang="en-US" altLang="ru-RU" sz="1600" i="1" dirty="0">
                <a:solidFill>
                  <a:schemeClr val="tx2"/>
                </a:solidFill>
              </a:rPr>
              <a:t>x(t</a:t>
            </a:r>
            <a:r>
              <a:rPr lang="en-US" altLang="ru-RU" sz="1600" baseline="-22000" dirty="0">
                <a:solidFill>
                  <a:schemeClr val="tx2"/>
                </a:solidFill>
              </a:rPr>
              <a:t>0</a:t>
            </a:r>
            <a:r>
              <a:rPr lang="en-US" altLang="ru-RU" sz="1600" i="1" dirty="0">
                <a:solidFill>
                  <a:schemeClr val="tx2"/>
                </a:solidFill>
              </a:rPr>
              <a:t>)</a:t>
            </a:r>
            <a:r>
              <a:rPr lang="ru-RU" altLang="ru-RU" sz="1600" dirty="0">
                <a:solidFill>
                  <a:schemeClr val="tx2"/>
                </a:solidFill>
              </a:rPr>
              <a:t>, то мы получим </a:t>
            </a:r>
            <a:r>
              <a:rPr lang="en-US" altLang="ru-RU" sz="1600" i="1" dirty="0">
                <a:solidFill>
                  <a:schemeClr val="tx2"/>
                </a:solidFill>
              </a:rPr>
              <a:t>x(t)</a:t>
            </a:r>
            <a:r>
              <a:rPr lang="en-US" altLang="ru-RU" sz="1600" dirty="0">
                <a:solidFill>
                  <a:schemeClr val="tx2"/>
                </a:solidFill>
              </a:rPr>
              <a:t>, </a:t>
            </a:r>
            <a:r>
              <a:rPr lang="ru-RU" altLang="ru-RU" sz="1600" dirty="0">
                <a:solidFill>
                  <a:schemeClr val="tx2"/>
                </a:solidFill>
              </a:rPr>
              <a:t>то есть состояние в момент времени </a:t>
            </a:r>
            <a:r>
              <a:rPr lang="en-US" altLang="ru-RU" sz="1600" i="1" dirty="0">
                <a:solidFill>
                  <a:schemeClr val="tx2"/>
                </a:solidFill>
              </a:rPr>
              <a:t>t &gt; t</a:t>
            </a:r>
            <a:r>
              <a:rPr lang="en-US" altLang="ru-RU" sz="1600" baseline="-22000" dirty="0">
                <a:solidFill>
                  <a:schemeClr val="tx2"/>
                </a:solidFill>
              </a:rPr>
              <a:t>0</a:t>
            </a:r>
            <a:r>
              <a:rPr lang="en-US" altLang="ru-RU" sz="1600" dirty="0">
                <a:solidFill>
                  <a:schemeClr val="tx2"/>
                </a:solidFill>
              </a:rPr>
              <a:t>.</a:t>
            </a:r>
            <a:r>
              <a:rPr lang="ru-RU" altLang="ru-RU" sz="1600" dirty="0">
                <a:solidFill>
                  <a:schemeClr val="tx2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Оператор </a:t>
            </a:r>
            <a:r>
              <a:rPr lang="ru-RU" altLang="ru-RU" sz="1600" b="1" dirty="0">
                <a:solidFill>
                  <a:schemeClr val="tx2"/>
                </a:solidFill>
              </a:rPr>
              <a:t>T</a:t>
            </a:r>
            <a:r>
              <a:rPr lang="ru-RU" altLang="ru-RU" sz="1600" i="1" baseline="-25000" dirty="0">
                <a:solidFill>
                  <a:schemeClr val="tx2"/>
                </a:solidFill>
              </a:rPr>
              <a:t>t  </a:t>
            </a:r>
            <a:r>
              <a:rPr lang="ru-RU" altLang="ru-RU" sz="1600" dirty="0">
                <a:solidFill>
                  <a:schemeClr val="tx2"/>
                </a:solidFill>
              </a:rPr>
              <a:t>можно назвать оператором отображения или просто отображением. Если известно отображение для момента времени </a:t>
            </a:r>
            <a:r>
              <a:rPr lang="en-US" altLang="ru-RU" sz="1600" i="1" dirty="0">
                <a:solidFill>
                  <a:schemeClr val="tx2"/>
                </a:solidFill>
              </a:rPr>
              <a:t>t &gt; </a:t>
            </a:r>
            <a:r>
              <a:rPr lang="en-US" altLang="ru-RU" sz="1600" dirty="0">
                <a:solidFill>
                  <a:schemeClr val="tx2"/>
                </a:solidFill>
              </a:rPr>
              <a:t>0 и  </a:t>
            </a:r>
            <a:r>
              <a:rPr lang="en-US" altLang="ru-RU" sz="1600" i="1" dirty="0">
                <a:solidFill>
                  <a:schemeClr val="tx2"/>
                </a:solidFill>
              </a:rPr>
              <a:t>s &gt; </a:t>
            </a:r>
            <a:r>
              <a:rPr lang="en-US" altLang="ru-RU" sz="1600" dirty="0">
                <a:solidFill>
                  <a:schemeClr val="tx2"/>
                </a:solidFill>
              </a:rPr>
              <a:t>0, то соответствующее отображение для момента времени </a:t>
            </a:r>
            <a:r>
              <a:rPr lang="en-US" altLang="ru-RU" sz="1600" i="1" dirty="0">
                <a:solidFill>
                  <a:schemeClr val="tx2"/>
                </a:solidFill>
              </a:rPr>
              <a:t>t + s </a:t>
            </a:r>
            <a:r>
              <a:rPr lang="ru-RU" altLang="ru-RU" sz="1600" dirty="0">
                <a:solidFill>
                  <a:schemeClr val="tx2"/>
                </a:solidFill>
              </a:rPr>
              <a:t>в определенных случаях может быть получено в соответствии с правилом </a:t>
            </a:r>
          </a:p>
          <a:p>
            <a:pPr marL="0" indent="0" algn="just">
              <a:buNone/>
            </a:pPr>
            <a:r>
              <a:rPr lang="en-US" altLang="ru-RU" sz="1600" b="1" dirty="0">
                <a:solidFill>
                  <a:schemeClr val="tx2"/>
                </a:solidFill>
              </a:rPr>
              <a:t>T</a:t>
            </a:r>
            <a:r>
              <a:rPr lang="en-US" altLang="ru-RU" sz="1600" i="1" baseline="-24000" dirty="0">
                <a:solidFill>
                  <a:schemeClr val="tx2"/>
                </a:solidFill>
              </a:rPr>
              <a:t>t </a:t>
            </a:r>
            <a:r>
              <a:rPr lang="en-US" altLang="ru-RU" sz="1600" b="1" dirty="0">
                <a:solidFill>
                  <a:schemeClr val="tx2"/>
                </a:solidFill>
              </a:rPr>
              <a:t>T</a:t>
            </a:r>
            <a:r>
              <a:rPr lang="en-US" altLang="ru-RU" sz="1600" i="1" baseline="-24000" dirty="0">
                <a:solidFill>
                  <a:schemeClr val="tx2"/>
                </a:solidFill>
              </a:rPr>
              <a:t>s</a:t>
            </a:r>
            <a:r>
              <a:rPr lang="en-US" altLang="ru-RU" sz="1600" dirty="0">
                <a:solidFill>
                  <a:schemeClr val="tx2"/>
                </a:solidFill>
              </a:rPr>
              <a:t> = </a:t>
            </a:r>
            <a:r>
              <a:rPr lang="en-US" altLang="ru-RU" sz="1600" b="1" dirty="0" err="1">
                <a:solidFill>
                  <a:schemeClr val="tx2"/>
                </a:solidFill>
              </a:rPr>
              <a:t>T</a:t>
            </a:r>
            <a:r>
              <a:rPr lang="en-US" altLang="ru-RU" sz="1600" i="1" baseline="-24000" dirty="0" err="1">
                <a:solidFill>
                  <a:schemeClr val="tx2"/>
                </a:solidFill>
              </a:rPr>
              <a:t>t+s</a:t>
            </a:r>
            <a:r>
              <a:rPr lang="en-US" altLang="ru-RU" sz="1600" dirty="0">
                <a:solidFill>
                  <a:schemeClr val="tx2"/>
                </a:solidFill>
              </a:rPr>
              <a:t>,  </a:t>
            </a:r>
            <a:r>
              <a:rPr lang="en-US" altLang="ru-RU" sz="1600" i="1" dirty="0">
                <a:solidFill>
                  <a:schemeClr val="tx2"/>
                </a:solidFill>
              </a:rPr>
              <a:t>t &gt; 0,  s &gt; 0.</a:t>
            </a:r>
            <a:endParaRPr lang="ru-RU" sz="1400" dirty="0">
              <a:ea typeface="+mn-lt"/>
              <a:cs typeface="+mn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3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9931531C-53DC-407B-BA72-9DCB8EE4A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1800">
                <a:solidFill>
                  <a:schemeClr val="tx2"/>
                </a:solidFill>
              </a:rPr>
              <a:t>(2)</a:t>
            </a:r>
            <a:endParaRPr lang="ru-RU" altLang="ru-RU" sz="1800"/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FAAF0C7C-2E97-4E3C-B98E-96B31088F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1" y="604672"/>
            <a:ext cx="69151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1600" dirty="0">
                <a:solidFill>
                  <a:schemeClr val="tx2"/>
                </a:solidFill>
              </a:rPr>
              <a:t>Динамическая система (1) может быть записана в векторной форме: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6E499263-F59F-45A5-A760-B13C917CC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55" y="907752"/>
            <a:ext cx="431879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1600" dirty="0">
                <a:solidFill>
                  <a:schemeClr val="tx2"/>
                </a:solidFill>
              </a:rPr>
              <a:t>где </a:t>
            </a:r>
            <a:r>
              <a:rPr lang="en-US" altLang="ru-RU" sz="1600" b="1" dirty="0">
                <a:solidFill>
                  <a:schemeClr val="tx2"/>
                </a:solidFill>
              </a:rPr>
              <a:t>F(x)</a:t>
            </a:r>
            <a:r>
              <a:rPr lang="ru-RU" altLang="ru-RU" sz="1600" dirty="0">
                <a:solidFill>
                  <a:schemeClr val="tx2"/>
                </a:solidFill>
              </a:rPr>
              <a:t> - вектор-функция размерности </a:t>
            </a:r>
            <a:r>
              <a:rPr lang="en-US" altLang="ru-RU" sz="1600" i="1" dirty="0">
                <a:solidFill>
                  <a:schemeClr val="tx2"/>
                </a:solidFill>
              </a:rPr>
              <a:t>N</a:t>
            </a:r>
            <a:r>
              <a:rPr lang="en-US" altLang="ru-RU" sz="1800" i="1" dirty="0">
                <a:solidFill>
                  <a:schemeClr val="tx2"/>
                </a:solidFill>
              </a:rPr>
              <a:t>. </a:t>
            </a:r>
            <a:endParaRPr lang="ru-RU" altLang="ru-RU" sz="1800" dirty="0">
              <a:solidFill>
                <a:schemeClr val="tx2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EF869-0E6A-4F7E-9504-F4E449B23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916091"/>
              </p:ext>
            </p:extLst>
          </p:nvPr>
        </p:nvGraphicFramePr>
        <p:xfrm>
          <a:off x="87313" y="979488"/>
          <a:ext cx="85248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852184" imgH="277570" progId="Equation.DSMT4">
                  <p:embed/>
                </p:oleObj>
              </mc:Choice>
              <mc:Fallback>
                <p:oleObj name="Equation" r:id="rId4" imgW="852184" imgH="27757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13" y="979488"/>
                        <a:ext cx="852487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25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1600" dirty="0"/>
              <a:t>Классификация динамических систем.</a:t>
            </a:r>
            <a:br>
              <a:rPr lang="en-US" sz="1600" dirty="0"/>
            </a:br>
            <a:endParaRPr lang="ru-RU" sz="1600" dirty="0"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8" y="624156"/>
            <a:ext cx="9038952" cy="41705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Важную группу ДС представляют системы, в которых возможны колебания. Колебательные системы с точки зрения их математических моделей разделяют на определенные классы. Различают</a:t>
            </a:r>
          </a:p>
          <a:p>
            <a:pPr>
              <a:buFontTx/>
              <a:buChar char="•"/>
            </a:pPr>
            <a:r>
              <a:rPr lang="ru-RU" altLang="ru-RU" sz="1600" dirty="0">
                <a:solidFill>
                  <a:schemeClr val="tx2"/>
                </a:solidFill>
              </a:rPr>
              <a:t> </a:t>
            </a:r>
            <a:r>
              <a:rPr lang="ru-RU" altLang="ru-RU" sz="1600" b="1" dirty="0">
                <a:solidFill>
                  <a:schemeClr val="tx2"/>
                </a:solidFill>
              </a:rPr>
              <a:t> </a:t>
            </a:r>
            <a:r>
              <a:rPr lang="ru-RU" altLang="ru-RU" sz="1600" i="1" dirty="0">
                <a:solidFill>
                  <a:schemeClr val="tx2"/>
                </a:solidFill>
              </a:rPr>
              <a:t>линейные </a:t>
            </a:r>
            <a:r>
              <a:rPr lang="ru-RU" altLang="ru-RU" sz="1600" dirty="0">
                <a:solidFill>
                  <a:schemeClr val="tx2"/>
                </a:solidFill>
              </a:rPr>
              <a:t>и</a:t>
            </a:r>
            <a:r>
              <a:rPr lang="ru-RU" altLang="ru-RU" sz="1600" i="1" dirty="0">
                <a:solidFill>
                  <a:schemeClr val="tx2"/>
                </a:solidFill>
              </a:rPr>
              <a:t> нелинейные </a:t>
            </a:r>
            <a:r>
              <a:rPr lang="ru-RU" altLang="ru-RU" sz="1600" dirty="0">
                <a:solidFill>
                  <a:schemeClr val="tx2"/>
                </a:solidFill>
              </a:rPr>
              <a:t>колебательные системы,</a:t>
            </a:r>
          </a:p>
          <a:p>
            <a:pPr>
              <a:buFontTx/>
              <a:buChar char="•"/>
            </a:pPr>
            <a:r>
              <a:rPr lang="ru-RU" altLang="ru-RU" sz="1600" dirty="0">
                <a:solidFill>
                  <a:schemeClr val="tx2"/>
                </a:solidFill>
              </a:rPr>
              <a:t>  </a:t>
            </a:r>
            <a:r>
              <a:rPr lang="ru-RU" altLang="ru-RU" sz="1600" i="1" dirty="0">
                <a:solidFill>
                  <a:schemeClr val="tx2"/>
                </a:solidFill>
              </a:rPr>
              <a:t>сосредоточенные </a:t>
            </a:r>
            <a:r>
              <a:rPr lang="ru-RU" altLang="ru-RU" sz="1600" dirty="0">
                <a:solidFill>
                  <a:schemeClr val="tx2"/>
                </a:solidFill>
              </a:rPr>
              <a:t>и</a:t>
            </a:r>
            <a:r>
              <a:rPr lang="ru-RU" altLang="ru-RU" sz="1600" i="1" dirty="0">
                <a:solidFill>
                  <a:schemeClr val="tx2"/>
                </a:solidFill>
              </a:rPr>
              <a:t> распределенные,</a:t>
            </a:r>
          </a:p>
          <a:p>
            <a:pPr>
              <a:buFontTx/>
              <a:buChar char="•"/>
            </a:pPr>
            <a:r>
              <a:rPr lang="ru-RU" altLang="ru-RU" sz="1600" i="1" dirty="0">
                <a:solidFill>
                  <a:schemeClr val="tx2"/>
                </a:solidFill>
              </a:rPr>
              <a:t>  консервативные </a:t>
            </a:r>
            <a:r>
              <a:rPr lang="ru-RU" altLang="ru-RU" sz="1600" dirty="0">
                <a:solidFill>
                  <a:schemeClr val="tx2"/>
                </a:solidFill>
              </a:rPr>
              <a:t>и</a:t>
            </a:r>
            <a:r>
              <a:rPr lang="ru-RU" altLang="ru-RU" sz="1600" i="1" dirty="0">
                <a:solidFill>
                  <a:schemeClr val="tx2"/>
                </a:solidFill>
              </a:rPr>
              <a:t> диссипативные, </a:t>
            </a:r>
          </a:p>
          <a:p>
            <a:pPr>
              <a:buFontTx/>
              <a:buChar char="•"/>
            </a:pPr>
            <a:r>
              <a:rPr lang="ru-RU" altLang="ru-RU" sz="1600" i="1" dirty="0">
                <a:solidFill>
                  <a:schemeClr val="tx2"/>
                </a:solidFill>
              </a:rPr>
              <a:t>  автономные</a:t>
            </a:r>
            <a:r>
              <a:rPr lang="ru-RU" altLang="ru-RU" sz="1600" dirty="0">
                <a:solidFill>
                  <a:schemeClr val="tx2"/>
                </a:solidFill>
              </a:rPr>
              <a:t> и</a:t>
            </a:r>
            <a:r>
              <a:rPr lang="ru-RU" altLang="ru-RU" sz="1600" i="1" dirty="0">
                <a:solidFill>
                  <a:schemeClr val="tx2"/>
                </a:solidFill>
              </a:rPr>
              <a:t> неавтономные.</a:t>
            </a:r>
          </a:p>
          <a:p>
            <a:pPr marL="0" indent="0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Особый класс представляют так называемые </a:t>
            </a:r>
            <a:r>
              <a:rPr lang="ru-RU" altLang="ru-RU" sz="1600" i="1" dirty="0">
                <a:solidFill>
                  <a:schemeClr val="tx2"/>
                </a:solidFill>
              </a:rPr>
              <a:t>автоколебательные системы. </a:t>
            </a:r>
          </a:p>
          <a:p>
            <a:pPr marL="0" indent="0">
              <a:buNone/>
            </a:pPr>
            <a:r>
              <a:rPr lang="ru-RU" altLang="ru-RU" sz="1600" dirty="0">
                <a:solidFill>
                  <a:schemeClr val="tx2"/>
                </a:solidFill>
              </a:rPr>
              <a:t>Динамические системы, моделируемые конечным числом обыкновенных дифференциальных уравнений, называют </a:t>
            </a:r>
            <a:r>
              <a:rPr lang="ru-RU" altLang="ru-RU" sz="1600" i="1" dirty="0">
                <a:solidFill>
                  <a:schemeClr val="tx2"/>
                </a:solidFill>
              </a:rPr>
              <a:t>сосредоточенными </a:t>
            </a:r>
            <a:r>
              <a:rPr lang="ru-RU" altLang="ru-RU" sz="1600" dirty="0">
                <a:solidFill>
                  <a:schemeClr val="tx2"/>
                </a:solidFill>
              </a:rPr>
              <a:t>или</a:t>
            </a:r>
            <a:r>
              <a:rPr lang="ru-RU" altLang="ru-RU" sz="1600" i="1" dirty="0">
                <a:solidFill>
                  <a:schemeClr val="tx2"/>
                </a:solidFill>
              </a:rPr>
              <a:t> точечными </a:t>
            </a:r>
            <a:r>
              <a:rPr lang="ru-RU" altLang="ru-RU" sz="1600" dirty="0">
                <a:solidFill>
                  <a:schemeClr val="tx2"/>
                </a:solidFill>
              </a:rPr>
              <a:t>системами.</a:t>
            </a:r>
            <a:r>
              <a:rPr lang="ru-RU" altLang="ru-RU" sz="1600" i="1" dirty="0">
                <a:solidFill>
                  <a:schemeClr val="tx2"/>
                </a:solidFill>
              </a:rPr>
              <a:t> </a:t>
            </a:r>
            <a:r>
              <a:rPr lang="ru-RU" altLang="ru-RU" sz="1600" dirty="0">
                <a:solidFill>
                  <a:schemeClr val="tx2"/>
                </a:solidFill>
              </a:rPr>
              <a:t>Одна и та же система в различных условиях может рассматриваться как сосредоточенная либо как распределенная. Математические модели </a:t>
            </a:r>
            <a:r>
              <a:rPr lang="ru-RU" altLang="ru-RU" sz="1600" i="1" dirty="0">
                <a:solidFill>
                  <a:schemeClr val="tx2"/>
                </a:solidFill>
              </a:rPr>
              <a:t>распределенных </a:t>
            </a:r>
            <a:r>
              <a:rPr lang="ru-RU" altLang="ru-RU" sz="1600" dirty="0">
                <a:solidFill>
                  <a:schemeClr val="tx2"/>
                </a:solidFill>
              </a:rPr>
              <a:t>систем  - это дифференциальные уравнения в частных производных, интегральные уравнения и др. Число степеней свободы распределенной системы бесконечно, и требуется бесконечное число данных для определения ее состояния.</a:t>
            </a:r>
            <a:r>
              <a:rPr lang="ru-RU" altLang="ru-RU" sz="1600" i="1" dirty="0">
                <a:solidFill>
                  <a:schemeClr val="tx2"/>
                </a:solidFill>
              </a:rPr>
              <a:t> </a:t>
            </a:r>
            <a:r>
              <a:rPr lang="ru-RU" altLang="ru-RU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4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4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1600" dirty="0"/>
              <a:t>Классификация динамических систем.</a:t>
            </a:r>
            <a:br>
              <a:rPr lang="en-US" sz="1600" dirty="0"/>
            </a:br>
            <a:endParaRPr lang="ru-RU" sz="1600" dirty="0"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8" y="624156"/>
            <a:ext cx="9038952" cy="38081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sz="1500" dirty="0">
                <a:solidFill>
                  <a:schemeClr val="tx2"/>
                </a:solidFill>
              </a:rPr>
              <a:t>Динамические системы с изменяющимся во времени запасом энергии называются </a:t>
            </a:r>
            <a:r>
              <a:rPr lang="ru-RU" altLang="ru-RU" sz="1500" b="1" i="1" dirty="0">
                <a:solidFill>
                  <a:schemeClr val="tx2"/>
                </a:solidFill>
              </a:rPr>
              <a:t>неконсервативными</a:t>
            </a:r>
            <a:r>
              <a:rPr lang="ru-RU" altLang="ru-RU" sz="1500" dirty="0">
                <a:solidFill>
                  <a:schemeClr val="tx2"/>
                </a:solidFill>
              </a:rPr>
              <a:t>. </a:t>
            </a:r>
          </a:p>
          <a:p>
            <a:pPr marL="0" indent="0">
              <a:buNone/>
            </a:pPr>
            <a:r>
              <a:rPr lang="ru-RU" altLang="ru-RU" sz="1500" dirty="0">
                <a:solidFill>
                  <a:schemeClr val="tx2"/>
                </a:solidFill>
              </a:rPr>
              <a:t>Системы, в которых энергия уменьшается во времени из-за трения или рассеяния, называются </a:t>
            </a:r>
            <a:r>
              <a:rPr lang="ru-RU" altLang="ru-RU" sz="1500" b="1" i="1" dirty="0">
                <a:solidFill>
                  <a:schemeClr val="tx2"/>
                </a:solidFill>
              </a:rPr>
              <a:t>диссипативными</a:t>
            </a:r>
            <a:r>
              <a:rPr lang="ru-RU" altLang="ru-RU" sz="1500" dirty="0">
                <a:solidFill>
                  <a:schemeClr val="tx2"/>
                </a:solidFill>
              </a:rPr>
              <a:t>. </a:t>
            </a:r>
          </a:p>
          <a:p>
            <a:pPr marL="0" indent="0">
              <a:buNone/>
            </a:pPr>
            <a:r>
              <a:rPr lang="ru-RU" altLang="ru-RU" sz="1500" dirty="0">
                <a:solidFill>
                  <a:schemeClr val="tx2"/>
                </a:solidFill>
              </a:rPr>
              <a:t>Принципиальной особенностью диссипативных систем является зависимость элемента фазового объема от времени. В системах с поглощением энергии фазовый объем во времени уменьшается, в системах с отрицательным трением - увеличивается. </a:t>
            </a:r>
          </a:p>
          <a:p>
            <a:pPr marL="0" indent="0">
              <a:buNone/>
            </a:pPr>
            <a:r>
              <a:rPr lang="ru-RU" altLang="ru-RU" sz="1500" dirty="0">
                <a:solidFill>
                  <a:schemeClr val="tx2"/>
                </a:solidFill>
              </a:rPr>
              <a:t>Динамические системы называются </a:t>
            </a:r>
            <a:r>
              <a:rPr lang="ru-RU" altLang="ru-RU" sz="1500" b="1" i="1" dirty="0">
                <a:solidFill>
                  <a:schemeClr val="tx2"/>
                </a:solidFill>
              </a:rPr>
              <a:t>автономными</a:t>
            </a:r>
            <a:r>
              <a:rPr lang="ru-RU" altLang="ru-RU" sz="1500" dirty="0">
                <a:solidFill>
                  <a:schemeClr val="tx2"/>
                </a:solidFill>
              </a:rPr>
              <a:t>, если они не подвержены действию внешних сил, переменных во времени. Уравнения автономных систем явной зависимости от времени не содержат. </a:t>
            </a:r>
          </a:p>
          <a:p>
            <a:pPr marL="0" indent="0">
              <a:buNone/>
            </a:pPr>
            <a:r>
              <a:rPr lang="ru-RU" altLang="ru-RU" sz="1500" dirty="0">
                <a:solidFill>
                  <a:schemeClr val="tx2"/>
                </a:solidFill>
              </a:rPr>
              <a:t>Среди колебательных систем выделяется особый класс так называемых </a:t>
            </a:r>
            <a:r>
              <a:rPr lang="ru-RU" altLang="ru-RU" sz="1500" i="1" dirty="0">
                <a:solidFill>
                  <a:schemeClr val="tx2"/>
                </a:solidFill>
              </a:rPr>
              <a:t>автоколебательных </a:t>
            </a:r>
            <a:r>
              <a:rPr lang="ru-RU" altLang="ru-RU" sz="1500" dirty="0">
                <a:solidFill>
                  <a:schemeClr val="tx2"/>
                </a:solidFill>
              </a:rPr>
              <a:t>систем, которые принципиально неконсервативны и нелинейны. Автоколебательной называют ДС, преобразующую энергию источника в энергию незатухающих колебаний, причем основные характеристики установившихся колебаний (амплитуда, частота, форма колебаний и т.д.) определяются параметрами системы и в некоторых пределах не зависят от выбора исходного начального состояния.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5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1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altLang="ru-RU" sz="1600" dirty="0"/>
              <a:t>Изображение динамики системы в фазовом пространстве</a:t>
            </a:r>
            <a:br>
              <a:rPr lang="en-US" sz="1600" dirty="0"/>
            </a:br>
            <a:endParaRPr lang="ru-RU" sz="1600" dirty="0"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9" y="624156"/>
            <a:ext cx="4645181" cy="36684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FontTx/>
              <a:buNone/>
            </a:pPr>
            <a:r>
              <a:rPr lang="ru-RU" altLang="ru-RU" dirty="0">
                <a:solidFill>
                  <a:schemeClr val="tx2"/>
                </a:solidFill>
              </a:rPr>
              <a:t>В зависимости от вида оператора отображения, ДС могут быть</a:t>
            </a:r>
            <a:r>
              <a:rPr lang="en-US" altLang="ru-RU" dirty="0">
                <a:solidFill>
                  <a:schemeClr val="tx2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2"/>
                </a:solidFill>
              </a:rPr>
              <a:t>линейными и нелинейными</a:t>
            </a:r>
            <a:endParaRPr lang="en-US" altLang="ru-RU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2"/>
                </a:solidFill>
              </a:rPr>
              <a:t>с непрерывным (потоки) и дискретным (каскады) временем. </a:t>
            </a:r>
          </a:p>
          <a:p>
            <a:pPr marL="0" indent="0">
              <a:buFontTx/>
              <a:buNone/>
            </a:pPr>
            <a:r>
              <a:rPr lang="ru-RU" altLang="ru-RU" b="1" dirty="0">
                <a:solidFill>
                  <a:schemeClr val="tx2"/>
                </a:solidFill>
              </a:rPr>
              <a:t>Фазовая траектория </a:t>
            </a:r>
            <a:r>
              <a:rPr lang="ru-RU" altLang="ru-RU" dirty="0">
                <a:solidFill>
                  <a:schemeClr val="tx2"/>
                </a:solidFill>
              </a:rPr>
              <a:t>отражает закономерности эволюции системы во времени. Конкретным режимам ДС будут соответствовать определенные типы фазовых траекторий (фазовых портретов систем).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5021318" y="394381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6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A4F0F06-E9DB-4058-9A88-B2258AEFD451}"/>
              </a:ext>
            </a:extLst>
          </p:cNvPr>
          <p:cNvSpPr txBox="1">
            <a:spLocks/>
          </p:cNvSpPr>
          <p:nvPr/>
        </p:nvSpPr>
        <p:spPr>
          <a:xfrm>
            <a:off x="5708649" y="4339064"/>
            <a:ext cx="2067749" cy="274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 baseline="30000" dirty="0">
                <a:solidFill>
                  <a:srgbClr val="222222"/>
                </a:solidFill>
                <a:cs typeface="Calibri"/>
              </a:rPr>
              <a:t>Г-фазовая траектория</a:t>
            </a:r>
          </a:p>
          <a:p>
            <a:pPr marL="0" indent="0" algn="ctr">
              <a:buNone/>
            </a:pPr>
            <a:endParaRPr lang="ru-RU" sz="2000" b="1" baseline="30000" dirty="0">
              <a:solidFill>
                <a:srgbClr val="222222"/>
              </a:solidFill>
              <a:cs typeface="Calibri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582342EA-4EF3-4CA8-BA39-7F6CB2D69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787420"/>
            <a:ext cx="0" cy="2057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4FD4769-B3AC-4F45-B5F9-4E0465333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2844820"/>
            <a:ext cx="3048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C791E219-7323-4EA7-8567-FA5D5A114E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9550" y="2841464"/>
            <a:ext cx="1319099" cy="1065139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70D7D9D5-6B8C-44E4-9A4A-C952E6FE9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3502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tx2"/>
                </a:solidFill>
              </a:rPr>
              <a:t>x</a:t>
            </a:r>
            <a:r>
              <a:rPr lang="ru-RU" altLang="ru-RU" sz="2400" baseline="-25000">
                <a:solidFill>
                  <a:schemeClr val="tx2"/>
                </a:solidFill>
              </a:rPr>
              <a:t>1</a:t>
            </a:r>
            <a:endParaRPr lang="ru-RU" altLang="ru-RU"/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B709BAF7-BE69-40CC-9EF4-197880953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284482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tx2"/>
                </a:solidFill>
              </a:rPr>
              <a:t>x</a:t>
            </a:r>
            <a:r>
              <a:rPr lang="ru-RU" altLang="ru-RU" sz="2400" baseline="-25000">
                <a:solidFill>
                  <a:schemeClr val="tx2"/>
                </a:solidFill>
              </a:rPr>
              <a:t>2</a:t>
            </a:r>
            <a:endParaRPr lang="ru-RU" altLang="ru-RU">
              <a:solidFill>
                <a:schemeClr val="tx2"/>
              </a:solidFill>
            </a:endParaRP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D5D50B99-228B-49EC-93E9-8C21163DC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0" y="383542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 dirty="0">
                <a:solidFill>
                  <a:schemeClr val="tx2"/>
                </a:solidFill>
              </a:rPr>
              <a:t>x</a:t>
            </a:r>
            <a:r>
              <a:rPr lang="ru-RU" altLang="ru-RU" sz="2400" baseline="-25000" dirty="0">
                <a:solidFill>
                  <a:schemeClr val="tx2"/>
                </a:solidFill>
              </a:rPr>
              <a:t>3</a:t>
            </a:r>
            <a:endParaRPr lang="ru-RU" altLang="ru-RU" sz="2400" dirty="0">
              <a:solidFill>
                <a:schemeClr val="tx2"/>
              </a:solidFill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CFD07AB5-C0F1-4A64-A626-D5F721A0E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850" y="109222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400" b="1" dirty="0">
                <a:solidFill>
                  <a:schemeClr val="tx2"/>
                </a:solidFill>
              </a:rPr>
              <a:t>x</a:t>
            </a:r>
            <a:r>
              <a:rPr lang="ru-RU" altLang="ru-RU" sz="2400" dirty="0">
                <a:solidFill>
                  <a:schemeClr val="tx2"/>
                </a:solidFill>
              </a:rPr>
              <a:t>(0)</a:t>
            </a:r>
            <a:endParaRPr lang="ru-RU" altLang="ru-RU" sz="2400" b="1" dirty="0"/>
          </a:p>
        </p:txBody>
      </p:sp>
      <p:cxnSp>
        <p:nvCxnSpPr>
          <p:cNvPr id="21" name="AutoShape 18">
            <a:extLst>
              <a:ext uri="{FF2B5EF4-FFF2-40B4-BE49-F238E27FC236}">
                <a16:creationId xmlns:a16="http://schemas.microsoft.com/office/drawing/2014/main" id="{321C81FE-582C-4D26-AEEF-81C330F0295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V="1">
            <a:off x="6642100" y="1606570"/>
            <a:ext cx="800100" cy="838200"/>
          </a:xfrm>
          <a:prstGeom prst="curvedConnector4">
            <a:avLst>
              <a:gd name="adj1" fmla="val -28569"/>
              <a:gd name="adj2" fmla="val 218181"/>
            </a:avLst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20">
            <a:extLst>
              <a:ext uri="{FF2B5EF4-FFF2-40B4-BE49-F238E27FC236}">
                <a16:creationId xmlns:a16="http://schemas.microsoft.com/office/drawing/2014/main" id="{9D0B0FE9-2D3F-4D08-99C0-B1E12F0BF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850" y="109222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29297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>
            <a:normAutofit fontScale="90000"/>
          </a:bodyPr>
          <a:lstStyle/>
          <a:p>
            <a:r>
              <a:rPr lang="ru-RU" sz="1800" dirty="0"/>
              <a:t>Простейшая динамическая система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7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DB9CC354-D2A5-45B3-B4C9-88F8783B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5744"/>
            <a:ext cx="4343400" cy="220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3FFF7E4-02F2-4CBF-A489-2DF4982DA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359124"/>
              </p:ext>
            </p:extLst>
          </p:nvPr>
        </p:nvGraphicFramePr>
        <p:xfrm>
          <a:off x="6977856" y="1125546"/>
          <a:ext cx="15255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5" imgW="1525794" imgH="344532" progId="Equation.DSMT4">
                  <p:embed/>
                </p:oleObj>
              </mc:Choice>
              <mc:Fallback>
                <p:oleObj name="Equation" r:id="rId5" imgW="1525794" imgH="34453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7856" y="1125546"/>
                        <a:ext cx="1525587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9DF5E60-AF1F-4326-A390-056455F42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497797"/>
              </p:ext>
            </p:extLst>
          </p:nvPr>
        </p:nvGraphicFramePr>
        <p:xfrm>
          <a:off x="6886575" y="1842764"/>
          <a:ext cx="184626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7" imgW="1845858" imgH="740907" progId="Equation.DSMT4">
                  <p:embed/>
                </p:oleObj>
              </mc:Choice>
              <mc:Fallback>
                <p:oleObj name="Equation" r:id="rId7" imgW="1845858" imgH="74090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6575" y="1842764"/>
                        <a:ext cx="1846263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6BA0A05-782A-474D-9EAB-6D6F6CE22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589072"/>
              </p:ext>
            </p:extLst>
          </p:nvPr>
        </p:nvGraphicFramePr>
        <p:xfrm>
          <a:off x="6567488" y="2860004"/>
          <a:ext cx="23463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9" imgW="2347015" imgH="350653" progId="Equation.DSMT4">
                  <p:embed/>
                </p:oleObj>
              </mc:Choice>
              <mc:Fallback>
                <p:oleObj name="Equation" r:id="rId9" imgW="2347015" imgH="35065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7488" y="2860004"/>
                        <a:ext cx="2346325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9B1BB0F6-C5FA-4908-AC82-7AE35AB7E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564282"/>
              </p:ext>
            </p:extLst>
          </p:nvPr>
        </p:nvGraphicFramePr>
        <p:xfrm>
          <a:off x="7197354" y="3459559"/>
          <a:ext cx="1406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11" imgW="1406625" imgH="407175" progId="Equation.DSMT4">
                  <p:embed/>
                </p:oleObj>
              </mc:Choice>
              <mc:Fallback>
                <p:oleObj name="Equation" r:id="rId11" imgW="1406625" imgH="4071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7354" y="3459559"/>
                        <a:ext cx="140652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5F4A7AE-0DF9-45D2-8062-5717BCE16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966242"/>
              </p:ext>
            </p:extLst>
          </p:nvPr>
        </p:nvGraphicFramePr>
        <p:xfrm>
          <a:off x="7197354" y="4088946"/>
          <a:ext cx="14652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13" imgW="1464589" imgH="407175" progId="Equation.DSMT4">
                  <p:embed/>
                </p:oleObj>
              </mc:Choice>
              <mc:Fallback>
                <p:oleObj name="Equation" r:id="rId13" imgW="1464589" imgH="4071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97354" y="4088946"/>
                        <a:ext cx="14652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Объект 2">
            <a:extLst>
              <a:ext uri="{FF2B5EF4-FFF2-40B4-BE49-F238E27FC236}">
                <a16:creationId xmlns:a16="http://schemas.microsoft.com/office/drawing/2014/main" id="{94CD2351-68DD-4EA5-887B-8F38D7F1F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019" y="2860005"/>
            <a:ext cx="6437469" cy="11579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dirty="0">
                <a:solidFill>
                  <a:schemeClr val="tx2"/>
                </a:solidFill>
              </a:rPr>
              <a:t>Выбрав в качестве переменной заряд </a:t>
            </a:r>
            <a:r>
              <a:rPr lang="en-US" altLang="ru-RU" i="1" dirty="0">
                <a:solidFill>
                  <a:schemeClr val="tx2"/>
                </a:solidFill>
              </a:rPr>
              <a:t>q </a:t>
            </a:r>
            <a:r>
              <a:rPr lang="ru-RU" altLang="ru-RU" dirty="0">
                <a:solidFill>
                  <a:schemeClr val="tx2"/>
                </a:solidFill>
              </a:rPr>
              <a:t>на конденсаторе, с помощью уравнений Кирхгофа получим есть для любого момента времени выполняются равенства отражающие постоянство во времени полной энергии осциллятора (суммы магнитной </a:t>
            </a:r>
            <a:r>
              <a:rPr lang="en-US" altLang="ru-RU" i="1" dirty="0">
                <a:solidFill>
                  <a:schemeClr val="tx2"/>
                </a:solidFill>
              </a:rPr>
              <a:t>E</a:t>
            </a:r>
            <a:r>
              <a:rPr lang="en-US" altLang="ru-RU" i="1" baseline="-25000" dirty="0">
                <a:solidFill>
                  <a:schemeClr val="tx2"/>
                </a:solidFill>
              </a:rPr>
              <a:t>L</a:t>
            </a:r>
            <a:r>
              <a:rPr lang="en-US" altLang="ru-RU" dirty="0">
                <a:solidFill>
                  <a:schemeClr val="tx2"/>
                </a:solidFill>
              </a:rPr>
              <a:t> и  </a:t>
            </a:r>
            <a:r>
              <a:rPr lang="en-US" altLang="ru-RU" dirty="0" err="1">
                <a:solidFill>
                  <a:schemeClr val="tx2"/>
                </a:solidFill>
              </a:rPr>
              <a:t>электрической</a:t>
            </a:r>
            <a:r>
              <a:rPr lang="en-US" altLang="ru-RU" dirty="0">
                <a:solidFill>
                  <a:schemeClr val="tx2"/>
                </a:solidFill>
              </a:rPr>
              <a:t> </a:t>
            </a:r>
            <a:r>
              <a:rPr lang="en-US" altLang="ru-RU" i="1" dirty="0">
                <a:solidFill>
                  <a:schemeClr val="tx2"/>
                </a:solidFill>
              </a:rPr>
              <a:t>E</a:t>
            </a:r>
            <a:r>
              <a:rPr lang="en-US" altLang="ru-RU" i="1" baseline="-25000" dirty="0">
                <a:solidFill>
                  <a:schemeClr val="tx2"/>
                </a:solidFill>
              </a:rPr>
              <a:t>C  </a:t>
            </a:r>
            <a:r>
              <a:rPr lang="en-US" altLang="ru-RU" dirty="0" err="1">
                <a:solidFill>
                  <a:schemeClr val="tx2"/>
                </a:solidFill>
              </a:rPr>
              <a:t>энергий</a:t>
            </a:r>
            <a:r>
              <a:rPr lang="en-US" altLang="ru-RU" dirty="0">
                <a:solidFill>
                  <a:schemeClr val="tx2"/>
                </a:solidFill>
              </a:rPr>
              <a:t>).</a:t>
            </a:r>
            <a:endParaRPr lang="ru-RU" alt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5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>
            <a:normAutofit fontScale="90000"/>
          </a:bodyPr>
          <a:lstStyle/>
          <a:p>
            <a:r>
              <a:rPr lang="ru-RU" sz="2400" dirty="0"/>
              <a:t>Простейшая динамическая система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8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C0FF300F-B43C-41CF-B9E1-51E8AD103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6619"/>
            <a:ext cx="8686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Введя замену времени                    , уравнения консервативного осциллятора можно записать следующим образом: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54C4B7B6-BD3B-4B5F-9BC5-63F7EBC2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861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Для фазовых координат 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i="1" baseline="-25000" dirty="0">
                <a:solidFill>
                  <a:schemeClr val="tx2"/>
                </a:solidFill>
              </a:rPr>
              <a:t>1</a:t>
            </a:r>
            <a:r>
              <a:rPr lang="en-US" altLang="ru-RU" i="1" dirty="0">
                <a:solidFill>
                  <a:schemeClr val="tx2"/>
                </a:solidFill>
              </a:rPr>
              <a:t>=x </a:t>
            </a:r>
            <a:r>
              <a:rPr lang="ru-RU" altLang="ru-RU" dirty="0">
                <a:solidFill>
                  <a:schemeClr val="tx2"/>
                </a:solidFill>
              </a:rPr>
              <a:t>и             запишем уравнения в виде  </a:t>
            </a: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3C635A2B-9BD8-4955-B91E-9F14F7514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1" y="2186204"/>
            <a:ext cx="85344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Фазовый портрет системы представляет собой окружность радиуса </a:t>
            </a:r>
            <a:r>
              <a:rPr lang="en-US" altLang="ru-RU" i="1" dirty="0">
                <a:solidFill>
                  <a:schemeClr val="tx2"/>
                </a:solidFill>
              </a:rPr>
              <a:t>a</a:t>
            </a:r>
            <a:r>
              <a:rPr lang="ru-RU" altLang="ru-RU" i="1" dirty="0">
                <a:solidFill>
                  <a:schemeClr val="tx2"/>
                </a:solidFill>
              </a:rPr>
              <a:t> </a:t>
            </a:r>
            <a:r>
              <a:rPr lang="ru-RU" altLang="ru-RU" dirty="0">
                <a:solidFill>
                  <a:schemeClr val="tx2"/>
                </a:solidFill>
              </a:rPr>
              <a:t>с центром в начале координат. Точка в фазовом пространстве, в которой вектор фазовой скорости обращается в нуль, называется особой, и в данном случае нуль координат есть </a:t>
            </a:r>
            <a:r>
              <a:rPr lang="ru-RU" altLang="ru-RU" b="1" i="1" dirty="0"/>
              <a:t>особая точка </a:t>
            </a:r>
            <a:r>
              <a:rPr lang="ru-RU" altLang="ru-RU" dirty="0">
                <a:solidFill>
                  <a:schemeClr val="tx2"/>
                </a:solidFill>
              </a:rPr>
              <a:t>типа </a:t>
            </a:r>
            <a:r>
              <a:rPr lang="ru-RU" altLang="ru-RU" b="1" i="1" dirty="0"/>
              <a:t>центр</a:t>
            </a:r>
            <a:r>
              <a:rPr lang="ru-RU" altLang="ru-RU" dirty="0">
                <a:solidFill>
                  <a:schemeClr val="tx2"/>
                </a:solidFill>
              </a:rPr>
              <a:t>. Введем замену переменных, переходя к полярным координатам:</a:t>
            </a:r>
          </a:p>
          <a:p>
            <a:endParaRPr lang="ru-RU" altLang="ru-RU" dirty="0">
              <a:solidFill>
                <a:schemeClr val="tx2"/>
              </a:solidFill>
            </a:endParaRPr>
          </a:p>
        </p:txBody>
      </p:sp>
      <p:sp>
        <p:nvSpPr>
          <p:cNvPr id="26" name="Text Box 18">
            <a:extLst>
              <a:ext uri="{FF2B5EF4-FFF2-40B4-BE49-F238E27FC236}">
                <a16:creationId xmlns:a16="http://schemas.microsoft.com/office/drawing/2014/main" id="{35D101E1-C3D6-4FBE-8964-03C8789D2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3298826"/>
            <a:ext cx="2578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i="1" dirty="0">
                <a:solidFill>
                  <a:schemeClr val="tx2"/>
                </a:solidFill>
              </a:rPr>
              <a:t>x</a:t>
            </a:r>
            <a:r>
              <a:rPr lang="ru-RU" altLang="ru-RU" i="1" baseline="-25000" dirty="0">
                <a:solidFill>
                  <a:schemeClr val="tx2"/>
                </a:solidFill>
              </a:rPr>
              <a:t>1</a:t>
            </a:r>
            <a:r>
              <a:rPr lang="ru-RU" altLang="ru-RU" i="1" dirty="0">
                <a:solidFill>
                  <a:schemeClr val="tx2"/>
                </a:solidFill>
              </a:rPr>
              <a:t>=a </a:t>
            </a:r>
            <a:r>
              <a:rPr lang="ru-RU" altLang="ru-RU" dirty="0">
                <a:solidFill>
                  <a:schemeClr val="tx2"/>
                </a:solidFill>
              </a:rPr>
              <a:t>cos </a:t>
            </a:r>
            <a:r>
              <a:rPr lang="ru-RU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j,   </a:t>
            </a:r>
            <a:r>
              <a:rPr lang="ru-RU" altLang="ru-RU" i="1" dirty="0">
                <a:solidFill>
                  <a:schemeClr val="tx2"/>
                </a:solidFill>
              </a:rPr>
              <a:t>x</a:t>
            </a:r>
            <a:r>
              <a:rPr lang="ru-RU" altLang="ru-RU" i="1" baseline="-25000" dirty="0">
                <a:solidFill>
                  <a:schemeClr val="tx2"/>
                </a:solidFill>
              </a:rPr>
              <a:t>2</a:t>
            </a:r>
            <a:r>
              <a:rPr lang="ru-RU" altLang="ru-RU" i="1" dirty="0">
                <a:solidFill>
                  <a:schemeClr val="tx2"/>
                </a:solidFill>
              </a:rPr>
              <a:t>=a </a:t>
            </a:r>
            <a:r>
              <a:rPr lang="ru-RU" altLang="ru-RU" dirty="0">
                <a:solidFill>
                  <a:schemeClr val="tx2"/>
                </a:solidFill>
              </a:rPr>
              <a:t>sin </a:t>
            </a:r>
            <a:r>
              <a:rPr lang="ru-RU" altLang="ru-RU" i="1" dirty="0">
                <a:solidFill>
                  <a:schemeClr val="tx2"/>
                </a:solidFill>
                <a:latin typeface="Symbol" panose="05050102010706020507" pitchFamily="18" charset="2"/>
              </a:rPr>
              <a:t>j,</a:t>
            </a:r>
            <a:endParaRPr lang="ru-RU" altLang="ru-RU" i="1" dirty="0">
              <a:solidFill>
                <a:schemeClr val="tx2"/>
              </a:solidFill>
            </a:endParaRP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D84ED6BA-4840-48D9-A7FE-AD388DD1F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295980"/>
            <a:ext cx="363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получим уравнения 1-го порядка</a:t>
            </a: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A569072E-EBB5-45AB-82AB-85174794E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1" y="3562257"/>
            <a:ext cx="8610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которые и представляют закон движения фазовой точки. Гармоническим колебаниям осциллятора отвечает равномерное движение изображающей точки по окружности радиуса </a:t>
            </a:r>
            <a:r>
              <a:rPr lang="en-US" altLang="ru-RU" i="1" dirty="0">
                <a:solidFill>
                  <a:schemeClr val="tx2"/>
                </a:solidFill>
              </a:rPr>
              <a:t>a.  </a:t>
            </a:r>
            <a:endParaRPr lang="ru-RU" altLang="ru-RU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E2BD733-A9F3-48E2-A07B-8CDF25246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648390"/>
              </p:ext>
            </p:extLst>
          </p:nvPr>
        </p:nvGraphicFramePr>
        <p:xfrm>
          <a:off x="2578100" y="643165"/>
          <a:ext cx="11049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4" imgW="1104922" imgH="307811" progId="Equation.DSMT4">
                  <p:embed/>
                </p:oleObj>
              </mc:Choice>
              <mc:Fallback>
                <p:oleObj name="Equation" r:id="rId4" imgW="1104922" imgH="3078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8100" y="643165"/>
                        <a:ext cx="1104900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A5A788F-462D-4C94-AD73-0DD786858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679973"/>
              </p:ext>
            </p:extLst>
          </p:nvPr>
        </p:nvGraphicFramePr>
        <p:xfrm>
          <a:off x="3495674" y="967456"/>
          <a:ext cx="106203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6" imgW="1062439" imgH="307811" progId="Equation.DSMT4">
                  <p:embed/>
                </p:oleObj>
              </mc:Choice>
              <mc:Fallback>
                <p:oleObj name="Equation" r:id="rId6" imgW="1062439" imgH="3078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95674" y="967456"/>
                        <a:ext cx="1062037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17B43FA0-C137-466D-A4D1-19F66CC24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842634"/>
              </p:ext>
            </p:extLst>
          </p:nvPr>
        </p:nvGraphicFramePr>
        <p:xfrm>
          <a:off x="4672012" y="876641"/>
          <a:ext cx="15001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8" imgW="1499872" imgH="390254" progId="Equation.DSMT4">
                  <p:embed/>
                </p:oleObj>
              </mc:Choice>
              <mc:Fallback>
                <p:oleObj name="Equation" r:id="rId8" imgW="1499872" imgH="39025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2012" y="876641"/>
                        <a:ext cx="150018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B3C5BDD5-95A4-4263-815F-4B8B7F0A3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84272"/>
              </p:ext>
            </p:extLst>
          </p:nvPr>
        </p:nvGraphicFramePr>
        <p:xfrm>
          <a:off x="6207548" y="977899"/>
          <a:ext cx="11334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10" imgW="1134085" imgH="239409" progId="Equation.DSMT4">
                  <p:embed/>
                </p:oleObj>
              </mc:Choice>
              <mc:Fallback>
                <p:oleObj name="Equation" r:id="rId10" imgW="1134085" imgH="23940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7548" y="977899"/>
                        <a:ext cx="1133475" cy="23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A2CD96F-CBA7-4D96-B8F7-70573BFCD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33622"/>
              </p:ext>
            </p:extLst>
          </p:nvPr>
        </p:nvGraphicFramePr>
        <p:xfrm>
          <a:off x="3447256" y="1422275"/>
          <a:ext cx="6191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12" imgW="618886" imgH="309611" progId="Equation.DSMT4">
                  <p:embed/>
                </p:oleObj>
              </mc:Choice>
              <mc:Fallback>
                <p:oleObj name="Equation" r:id="rId12" imgW="618886" imgH="3096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47256" y="1422275"/>
                        <a:ext cx="61912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A4C013E3-CCCA-44FA-810D-43A9A6A55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149660"/>
              </p:ext>
            </p:extLst>
          </p:nvPr>
        </p:nvGraphicFramePr>
        <p:xfrm>
          <a:off x="374650" y="1843887"/>
          <a:ext cx="8810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14" imgW="880986" imgH="347772" progId="Equation.DSMT4">
                  <p:embed/>
                </p:oleObj>
              </mc:Choice>
              <mc:Fallback>
                <p:oleObj name="Equation" r:id="rId14" imgW="880986" imgH="34777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4650" y="1843887"/>
                        <a:ext cx="88106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6FEB0D6B-EDC0-4719-9B30-A7DC98FE6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53254"/>
              </p:ext>
            </p:extLst>
          </p:nvPr>
        </p:nvGraphicFramePr>
        <p:xfrm>
          <a:off x="1255713" y="1844556"/>
          <a:ext cx="1050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16" imgW="1051638" imgH="349213" progId="Equation.DSMT4">
                  <p:embed/>
                </p:oleObj>
              </mc:Choice>
              <mc:Fallback>
                <p:oleObj name="Equation" r:id="rId16" imgW="1051638" imgH="3492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55713" y="1844556"/>
                        <a:ext cx="10509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5E099153-7A65-4EFB-8E61-F747E5E4C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837049"/>
              </p:ext>
            </p:extLst>
          </p:nvPr>
        </p:nvGraphicFramePr>
        <p:xfrm>
          <a:off x="2306638" y="1804863"/>
          <a:ext cx="14652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18" imgW="1464589" imgH="405375" progId="Equation.DSMT4">
                  <p:embed/>
                </p:oleObj>
              </mc:Choice>
              <mc:Fallback>
                <p:oleObj name="Equation" r:id="rId18" imgW="1464589" imgH="4053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06638" y="1804863"/>
                        <a:ext cx="1465263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6FAD1CB0-035D-4927-9397-F01124C30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9214"/>
              </p:ext>
            </p:extLst>
          </p:nvPr>
        </p:nvGraphicFramePr>
        <p:xfrm>
          <a:off x="7308213" y="3346146"/>
          <a:ext cx="6556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20" imgW="655609" imgH="318611" progId="Equation.DSMT4">
                  <p:embed/>
                </p:oleObj>
              </mc:Choice>
              <mc:Fallback>
                <p:oleObj name="Equation" r:id="rId20" imgW="655609" imgH="3186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308213" y="3346146"/>
                        <a:ext cx="655637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92C5F7F-9903-48DA-AB47-8A06E5F4B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888911"/>
              </p:ext>
            </p:extLst>
          </p:nvPr>
        </p:nvGraphicFramePr>
        <p:xfrm>
          <a:off x="8008142" y="3357258"/>
          <a:ext cx="6715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22" imgW="670730" imgH="307811" progId="Equation.DSMT4">
                  <p:embed/>
                </p:oleObj>
              </mc:Choice>
              <mc:Fallback>
                <p:oleObj name="Equation" r:id="rId22" imgW="670730" imgH="3078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008142" y="3357258"/>
                        <a:ext cx="671513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96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0A12A-DEF1-4877-BB3C-725F979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333"/>
            <a:ext cx="7952509" cy="620483"/>
          </a:xfrm>
        </p:spPr>
        <p:txBody>
          <a:bodyPr>
            <a:normAutofit fontScale="90000"/>
          </a:bodyPr>
          <a:lstStyle/>
          <a:p>
            <a:r>
              <a:rPr lang="ru-RU" sz="2400" dirty="0"/>
              <a:t>Нелинейная динамическая система</a:t>
            </a:r>
            <a:r>
              <a:rPr lang="ru-RU" sz="2200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2CF8E-A808-47E5-A936-821A089CD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624157"/>
            <a:ext cx="8883696" cy="5675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altLang="ru-RU" sz="1800" dirty="0">
                <a:solidFill>
                  <a:schemeClr val="tx2"/>
                </a:solidFill>
              </a:rPr>
              <a:t>Если консервативная система нелинейна, то ее фазовый портрет усложняется. Проиллюстрируем это на примере уравнения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28D2A2D-6F93-43ED-B319-310B4378B48E}"/>
              </a:ext>
            </a:extLst>
          </p:cNvPr>
          <p:cNvSpPr/>
          <p:nvPr/>
        </p:nvSpPr>
        <p:spPr>
          <a:xfrm>
            <a:off x="4868918" y="4794693"/>
            <a:ext cx="3810737" cy="274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390B6C6-8E65-45F3-A6F6-A6FEFB509804}"/>
              </a:ext>
            </a:extLst>
          </p:cNvPr>
          <p:cNvSpPr txBox="1">
            <a:spLocks/>
          </p:cNvSpPr>
          <p:nvPr/>
        </p:nvSpPr>
        <p:spPr>
          <a:xfrm>
            <a:off x="7086600" y="4865117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5D4CD52-28D4-43D9-BFC4-329BA5B9DE0C}" type="slidenum">
              <a:rPr lang="ru-RU" smtClean="0"/>
              <a:pPr algn="r"/>
              <a:t>9</a:t>
            </a:fld>
            <a:endParaRPr lang="ru-RU" dirty="0"/>
          </a:p>
        </p:txBody>
      </p:sp>
      <p:cxnSp>
        <p:nvCxnSpPr>
          <p:cNvPr id="8" name="Прямая соединительная линия 9">
            <a:extLst>
              <a:ext uri="{FF2B5EF4-FFF2-40B4-BE49-F238E27FC236}">
                <a16:creationId xmlns:a16="http://schemas.microsoft.com/office/drawing/2014/main" id="{61633503-6355-4331-BE3D-6C47E9B77378}"/>
              </a:ext>
            </a:extLst>
          </p:cNvPr>
          <p:cNvCxnSpPr>
            <a:cxnSpLocks/>
          </p:cNvCxnSpPr>
          <p:nvPr/>
        </p:nvCxnSpPr>
        <p:spPr>
          <a:xfrm>
            <a:off x="1781080" y="4862399"/>
            <a:ext cx="733074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0C872-6B5B-4166-A720-8C7DFC16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59" y="1242764"/>
            <a:ext cx="5333047" cy="18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E363EA-E8B7-4481-8BFE-EE8AA9BD8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70752"/>
              </p:ext>
            </p:extLst>
          </p:nvPr>
        </p:nvGraphicFramePr>
        <p:xfrm>
          <a:off x="4721860" y="914966"/>
          <a:ext cx="15732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5" imgW="1572957" imgH="306371" progId="Equation.DSMT4">
                  <p:embed/>
                </p:oleObj>
              </mc:Choice>
              <mc:Fallback>
                <p:oleObj name="Equation" r:id="rId5" imgW="1572957" imgH="30637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1860" y="914966"/>
                        <a:ext cx="1573213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ъект 2">
            <a:extLst>
              <a:ext uri="{FF2B5EF4-FFF2-40B4-BE49-F238E27FC236}">
                <a16:creationId xmlns:a16="http://schemas.microsoft.com/office/drawing/2014/main" id="{2D7E7169-A181-459F-B426-095134B9A12D}"/>
              </a:ext>
            </a:extLst>
          </p:cNvPr>
          <p:cNvSpPr txBox="1">
            <a:spLocks/>
          </p:cNvSpPr>
          <p:nvPr/>
        </p:nvSpPr>
        <p:spPr>
          <a:xfrm>
            <a:off x="-1" y="3351024"/>
            <a:ext cx="9144001" cy="926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dirty="0">
                <a:solidFill>
                  <a:schemeClr val="tx2"/>
                </a:solidFill>
              </a:rPr>
              <a:t>Состояния равновесия нелинейного маятника на фазовой плоскости распо-ложены вдоль оси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baseline="-25000" dirty="0">
                <a:solidFill>
                  <a:schemeClr val="tx2"/>
                </a:solidFill>
              </a:rPr>
              <a:t>1</a:t>
            </a:r>
            <a:r>
              <a:rPr lang="en-US" altLang="ru-RU" dirty="0">
                <a:solidFill>
                  <a:schemeClr val="tx2"/>
                </a:solidFill>
              </a:rPr>
              <a:t> (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baseline="-25000" dirty="0">
                <a:solidFill>
                  <a:schemeClr val="tx2"/>
                </a:solidFill>
              </a:rPr>
              <a:t>2</a:t>
            </a:r>
            <a:r>
              <a:rPr lang="en-US" altLang="ru-RU" dirty="0">
                <a:solidFill>
                  <a:schemeClr val="tx2"/>
                </a:solidFill>
              </a:rPr>
              <a:t>= 0) </a:t>
            </a:r>
            <a:r>
              <a:rPr lang="ru-RU" altLang="ru-RU" dirty="0">
                <a:solidFill>
                  <a:schemeClr val="tx2"/>
                </a:solidFill>
              </a:rPr>
              <a:t>в точках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baseline="-25000" dirty="0">
                <a:solidFill>
                  <a:schemeClr val="tx2"/>
                </a:solidFill>
              </a:rPr>
              <a:t>1</a:t>
            </a:r>
            <a:r>
              <a:rPr lang="en-US" altLang="ru-RU" i="1" dirty="0">
                <a:solidFill>
                  <a:schemeClr val="tx2"/>
                </a:solidFill>
              </a:rPr>
              <a:t>= </a:t>
            </a:r>
            <a:r>
              <a:rPr lang="en-US" altLang="ru-RU" dirty="0">
                <a:solidFill>
                  <a:schemeClr val="tx2"/>
                </a:solidFill>
              </a:rPr>
              <a:t>0, </a:t>
            </a:r>
            <a:r>
              <a:rPr lang="en-US" altLang="ru-RU" dirty="0">
                <a:solidFill>
                  <a:schemeClr val="tx2"/>
                </a:solidFill>
                <a:sym typeface="Symbol" panose="05050102010706020507" pitchFamily="18" charset="2"/>
              </a:rPr>
              <a:t>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</a:rPr>
              <a:t>p, 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2, . . .  </a:t>
            </a:r>
            <a:r>
              <a:rPr lang="ru-RU" altLang="ru-RU" dirty="0">
                <a:solidFill>
                  <a:schemeClr val="tx2"/>
                </a:solidFill>
              </a:rPr>
              <a:t>Особые точки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baseline="-25000" dirty="0">
                <a:solidFill>
                  <a:schemeClr val="tx2"/>
                </a:solidFill>
              </a:rPr>
              <a:t>1</a:t>
            </a:r>
            <a:r>
              <a:rPr lang="en-US" altLang="ru-RU" i="1" dirty="0">
                <a:solidFill>
                  <a:schemeClr val="tx2"/>
                </a:solidFill>
              </a:rPr>
              <a:t>= </a:t>
            </a:r>
            <a:r>
              <a:rPr lang="en-US" altLang="ru-RU" dirty="0">
                <a:solidFill>
                  <a:schemeClr val="tx2"/>
                </a:solidFill>
              </a:rPr>
              <a:t>0, </a:t>
            </a:r>
            <a:r>
              <a:rPr lang="en-US" altLang="ru-RU" dirty="0">
                <a:solidFill>
                  <a:schemeClr val="tx2"/>
                </a:solidFill>
                <a:sym typeface="Symbol" panose="05050102010706020507" pitchFamily="18" charset="2"/>
              </a:rPr>
              <a:t>2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</a:rPr>
              <a:t>p, 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4, </a:t>
            </a:r>
            <a:r>
              <a:rPr lang="ru-RU" altLang="ru-RU" dirty="0">
                <a:solidFill>
                  <a:schemeClr val="tx2"/>
                </a:solidFill>
              </a:rPr>
              <a:t>… - типа центр, а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baseline="-25000" dirty="0">
                <a:solidFill>
                  <a:schemeClr val="tx2"/>
                </a:solidFill>
              </a:rPr>
              <a:t>1</a:t>
            </a:r>
            <a:r>
              <a:rPr lang="en-US" altLang="ru-RU" i="1" dirty="0">
                <a:solidFill>
                  <a:schemeClr val="tx2"/>
                </a:solidFill>
              </a:rPr>
              <a:t>= </a:t>
            </a:r>
            <a:r>
              <a:rPr lang="en-US" altLang="ru-RU" dirty="0">
                <a:solidFill>
                  <a:schemeClr val="tx2"/>
                </a:solidFill>
                <a:sym typeface="Symbol" panose="05050102010706020507" pitchFamily="18" charset="2"/>
              </a:rPr>
              <a:t>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</a:rPr>
              <a:t>p, 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3, </a:t>
            </a:r>
            <a:r>
              <a:rPr lang="ru-RU" altLang="ru-RU" dirty="0">
                <a:solidFill>
                  <a:schemeClr val="tx2"/>
                </a:solidFill>
              </a:rPr>
              <a:t>… - неустойчивые точки типа </a:t>
            </a:r>
            <a:r>
              <a:rPr lang="ru-RU" altLang="ru-RU" b="1" i="1" dirty="0"/>
              <a:t>седло</a:t>
            </a:r>
            <a:r>
              <a:rPr lang="ru-RU" altLang="ru-RU" dirty="0">
                <a:solidFill>
                  <a:schemeClr val="tx2"/>
                </a:solidFill>
              </a:rPr>
              <a:t>. Кривые </a:t>
            </a:r>
            <a:r>
              <a:rPr lang="en-US" altLang="ru-RU" dirty="0">
                <a:solidFill>
                  <a:schemeClr val="tx2"/>
                </a:solidFill>
                <a:latin typeface="Symbol" panose="05050102010706020507" pitchFamily="18" charset="2"/>
              </a:rPr>
              <a:t>G</a:t>
            </a:r>
            <a:r>
              <a:rPr lang="en-US" altLang="ru-RU" baseline="-25000" dirty="0">
                <a:solidFill>
                  <a:schemeClr val="tx2"/>
                </a:solidFill>
              </a:rPr>
              <a:t>0</a:t>
            </a:r>
            <a:r>
              <a:rPr lang="en-US" altLang="ru-RU" i="1" dirty="0">
                <a:solidFill>
                  <a:schemeClr val="tx2"/>
                </a:solidFill>
              </a:rPr>
              <a:t> </a:t>
            </a:r>
            <a:r>
              <a:rPr lang="ru-RU" altLang="ru-RU" dirty="0">
                <a:solidFill>
                  <a:schemeClr val="tx2"/>
                </a:solidFill>
              </a:rPr>
              <a:t>называются </a:t>
            </a:r>
            <a:r>
              <a:rPr lang="ru-RU" altLang="ru-RU" b="1" i="1" dirty="0"/>
              <a:t>сепаратрисами</a:t>
            </a:r>
            <a:r>
              <a:rPr lang="ru-RU" altLang="ru-RU" i="1" dirty="0">
                <a:solidFill>
                  <a:schemeClr val="hlink"/>
                </a:solidFill>
              </a:rPr>
              <a:t> </a:t>
            </a:r>
            <a:r>
              <a:rPr lang="ru-RU" altLang="ru-RU" dirty="0">
                <a:solidFill>
                  <a:schemeClr val="tx2"/>
                </a:solidFill>
              </a:rPr>
              <a:t>седла.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ACE90DCA-AAEC-4D25-A1FA-BDDB1B421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4727" y="1446707"/>
            <a:ext cx="40309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В фазовых переменных </a:t>
            </a:r>
            <a:r>
              <a:rPr lang="en-US" altLang="ru-RU" i="1" dirty="0">
                <a:solidFill>
                  <a:schemeClr val="tx2"/>
                </a:solidFill>
              </a:rPr>
              <a:t>x</a:t>
            </a:r>
            <a:r>
              <a:rPr lang="en-US" altLang="ru-RU" i="1" baseline="-25000" dirty="0">
                <a:solidFill>
                  <a:schemeClr val="tx2"/>
                </a:solidFill>
              </a:rPr>
              <a:t>1</a:t>
            </a:r>
            <a:r>
              <a:rPr lang="en-US" altLang="ru-RU" i="1" dirty="0">
                <a:solidFill>
                  <a:schemeClr val="tx2"/>
                </a:solidFill>
              </a:rPr>
              <a:t>=x </a:t>
            </a:r>
            <a:r>
              <a:rPr lang="ru-RU" altLang="ru-RU" dirty="0">
                <a:solidFill>
                  <a:schemeClr val="tx2"/>
                </a:solidFill>
              </a:rPr>
              <a:t>и              уравнение записывается следующим образом: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33E50B-B9F3-43CA-B852-0149B043D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738127"/>
              </p:ext>
            </p:extLst>
          </p:nvPr>
        </p:nvGraphicFramePr>
        <p:xfrm>
          <a:off x="3012758" y="1475872"/>
          <a:ext cx="6191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8" imgW="618886" imgH="309611" progId="Equation.DSMT4">
                  <p:embed/>
                </p:oleObj>
              </mc:Choice>
              <mc:Fallback>
                <p:oleObj name="Equation" r:id="rId8" imgW="618886" imgH="3096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12758" y="1475872"/>
                        <a:ext cx="61912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70E587B-FEBE-477C-8B51-9A5DE878F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875744"/>
              </p:ext>
            </p:extLst>
          </p:nvPr>
        </p:nvGraphicFramePr>
        <p:xfrm>
          <a:off x="406082" y="2495951"/>
          <a:ext cx="9255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0" imgW="925269" imgH="365773" progId="Equation.DSMT4">
                  <p:embed/>
                </p:oleObj>
              </mc:Choice>
              <mc:Fallback>
                <p:oleObj name="Equation" r:id="rId10" imgW="925269" imgH="36577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6082" y="2495951"/>
                        <a:ext cx="925513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F05DDC4-D2E8-4500-AD4A-7593D4826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718894"/>
              </p:ext>
            </p:extLst>
          </p:nvPr>
        </p:nvGraphicFramePr>
        <p:xfrm>
          <a:off x="1458971" y="2491685"/>
          <a:ext cx="14716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2" imgW="1472150" imgH="367573" progId="Equation.DSMT4">
                  <p:embed/>
                </p:oleObj>
              </mc:Choice>
              <mc:Fallback>
                <p:oleObj name="Equation" r:id="rId12" imgW="1472150" imgH="36757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8971" y="2491685"/>
                        <a:ext cx="1471613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6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3089E62E4849049B99449ACB9BB387D" ma:contentTypeVersion="9" ma:contentTypeDescription="Создание документа." ma:contentTypeScope="" ma:versionID="23367d0f9ed7a2d7677163729fc40d75">
  <xsd:schema xmlns:xsd="http://www.w3.org/2001/XMLSchema" xmlns:xs="http://www.w3.org/2001/XMLSchema" xmlns:p="http://schemas.microsoft.com/office/2006/metadata/properties" xmlns:ns3="ff978696-f20d-4c7e-b8de-fa05da287761" xmlns:ns4="19eaa6ad-ec31-471b-832d-8446d40b586e" targetNamespace="http://schemas.microsoft.com/office/2006/metadata/properties" ma:root="true" ma:fieldsID="b41a3d7328c08e5e2c28ce80256ef7f5" ns3:_="" ns4:_="">
    <xsd:import namespace="ff978696-f20d-4c7e-b8de-fa05da287761"/>
    <xsd:import namespace="19eaa6ad-ec31-471b-832d-8446d40b58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78696-f20d-4c7e-b8de-fa05da2877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эш подсказки о совместном доступе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aa6ad-ec31-471b-832d-8446d40b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38E2CE-D552-4668-8F45-B00D452CE505}">
  <ds:schemaRefs>
    <ds:schemaRef ds:uri="19eaa6ad-ec31-471b-832d-8446d40b586e"/>
    <ds:schemaRef ds:uri="ff978696-f20d-4c7e-b8de-fa05da2877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ED337E-803D-4804-87F5-88828A611DF8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eaa6ad-ec31-471b-832d-8446d40b586e"/>
    <ds:schemaRef ds:uri="ff978696-f20d-4c7e-b8de-fa05da28776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CB5F254-33A0-452F-82EB-A4EB08F9D6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8801</TotalTime>
  <Words>1444</Words>
  <Application>Microsoft Office PowerPoint</Application>
  <PresentationFormat>On-screen Show (16:9)</PresentationFormat>
  <Paragraphs>121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Symbol</vt:lpstr>
      <vt:lpstr>Cover</vt:lpstr>
      <vt:lpstr>1_Cover</vt:lpstr>
      <vt:lpstr>2_Cover</vt:lpstr>
      <vt:lpstr>3_Cover</vt:lpstr>
      <vt:lpstr>MathType 7.0 Equation</vt:lpstr>
      <vt:lpstr>Методы машинного обучения для анализа геопространственных данных Лекция 3. Динамические системы .</vt:lpstr>
      <vt:lpstr>Динамическая система.</vt:lpstr>
      <vt:lpstr>Классификация динамических систем. </vt:lpstr>
      <vt:lpstr>Классификация динамических систем. </vt:lpstr>
      <vt:lpstr>Классификация динамических систем. </vt:lpstr>
      <vt:lpstr>Изображение динамики системы в фазовом пространстве </vt:lpstr>
      <vt:lpstr>Простейшая динамическая система. </vt:lpstr>
      <vt:lpstr>Простейшая динамическая система. </vt:lpstr>
      <vt:lpstr>Нелинейная динамическая система. </vt:lpstr>
      <vt:lpstr>Динамическая система с затуханием. </vt:lpstr>
      <vt:lpstr>Различия двух методов разложения. </vt:lpstr>
      <vt:lpstr>Автоколебательные системы. </vt:lpstr>
      <vt:lpstr>Автоколебательные системы. </vt:lpstr>
      <vt:lpstr>Регулярные и странные аттракторы ДС. </vt:lpstr>
      <vt:lpstr>Регулярные и странные аттракторы ДС.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Ilia Revin</cp:lastModifiedBy>
  <cp:revision>802</cp:revision>
  <dcterms:created xsi:type="dcterms:W3CDTF">2014-06-27T12:30:22Z</dcterms:created>
  <dcterms:modified xsi:type="dcterms:W3CDTF">2021-11-01T12:49:19Z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0x01010043089E62E4849049B99449ACB9BB387D</vt:lpwstr>
  </property>
</Properties>
</file>